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DDABF9-6983-4B2A-876C-887F02ED69BD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20BB592-0E31-4057-AB89-F3CA02138719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ХДС,1949-1969 гг.</a:t>
          </a:r>
          <a:endParaRPr lang="ru-RU" b="1" dirty="0">
            <a:solidFill>
              <a:srgbClr val="FFFF00"/>
            </a:solidFill>
          </a:endParaRPr>
        </a:p>
      </dgm:t>
    </dgm:pt>
    <dgm:pt modelId="{71BEBDFD-5374-4F22-805D-FA83A68C6172}" type="parTrans" cxnId="{DB7EF405-4D0B-42A5-8DE6-E811259829EB}">
      <dgm:prSet/>
      <dgm:spPr/>
      <dgm:t>
        <a:bodyPr/>
        <a:lstStyle/>
        <a:p>
          <a:endParaRPr lang="ru-RU"/>
        </a:p>
      </dgm:t>
    </dgm:pt>
    <dgm:pt modelId="{37D7C3C4-8C3A-480D-BE25-3C5F6A755232}" type="sibTrans" cxnId="{DB7EF405-4D0B-42A5-8DE6-E811259829EB}">
      <dgm:prSet/>
      <dgm:spPr/>
      <dgm:t>
        <a:bodyPr/>
        <a:lstStyle/>
        <a:p>
          <a:endParaRPr lang="ru-RU"/>
        </a:p>
      </dgm:t>
    </dgm:pt>
    <dgm:pt modelId="{B810D761-FEDA-4ACA-A695-CE8FC0694D14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СДПГ, 1969-1982 гг.</a:t>
          </a:r>
          <a:endParaRPr lang="ru-RU" b="1" dirty="0">
            <a:solidFill>
              <a:srgbClr val="FFFF00"/>
            </a:solidFill>
          </a:endParaRPr>
        </a:p>
      </dgm:t>
    </dgm:pt>
    <dgm:pt modelId="{3E0997ED-0C37-4931-91C2-7DC08A84C01A}" type="parTrans" cxnId="{F5F7DE69-88E5-4DE9-B64D-870BD15D0A99}">
      <dgm:prSet/>
      <dgm:spPr/>
      <dgm:t>
        <a:bodyPr/>
        <a:lstStyle/>
        <a:p>
          <a:endParaRPr lang="ru-RU"/>
        </a:p>
      </dgm:t>
    </dgm:pt>
    <dgm:pt modelId="{D103DC33-E4D4-4BFA-96AC-73F95EF4F158}" type="sibTrans" cxnId="{F5F7DE69-88E5-4DE9-B64D-870BD15D0A99}">
      <dgm:prSet/>
      <dgm:spPr/>
      <dgm:t>
        <a:bodyPr/>
        <a:lstStyle/>
        <a:p>
          <a:endParaRPr lang="ru-RU"/>
        </a:p>
      </dgm:t>
    </dgm:pt>
    <dgm:pt modelId="{F204AA44-5561-4810-8248-637C9F4D18B5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ХДС, 1982-1998 гг.</a:t>
          </a:r>
          <a:endParaRPr lang="ru-RU" b="1" dirty="0">
            <a:solidFill>
              <a:srgbClr val="FFFF00"/>
            </a:solidFill>
          </a:endParaRPr>
        </a:p>
      </dgm:t>
    </dgm:pt>
    <dgm:pt modelId="{51FD03AC-FD43-4E56-BFEB-FF63670594BD}" type="parTrans" cxnId="{F9B8F564-5DF4-4F4A-8D8A-941F9FC03021}">
      <dgm:prSet/>
      <dgm:spPr/>
      <dgm:t>
        <a:bodyPr/>
        <a:lstStyle/>
        <a:p>
          <a:endParaRPr lang="ru-RU"/>
        </a:p>
      </dgm:t>
    </dgm:pt>
    <dgm:pt modelId="{2409AA01-E11D-46F5-9056-4BC19B7ACAFE}" type="sibTrans" cxnId="{F9B8F564-5DF4-4F4A-8D8A-941F9FC03021}">
      <dgm:prSet/>
      <dgm:spPr/>
      <dgm:t>
        <a:bodyPr/>
        <a:lstStyle/>
        <a:p>
          <a:endParaRPr lang="ru-RU"/>
        </a:p>
      </dgm:t>
    </dgm:pt>
    <dgm:pt modelId="{698FE1DE-F2C3-4D18-AB0A-553A86175D00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СДПГ, 1998-2005 гг.</a:t>
          </a:r>
          <a:endParaRPr lang="ru-RU" b="1" dirty="0">
            <a:solidFill>
              <a:srgbClr val="FFFF00"/>
            </a:solidFill>
          </a:endParaRPr>
        </a:p>
      </dgm:t>
    </dgm:pt>
    <dgm:pt modelId="{AD65C4B2-BA44-496E-BF1E-5A15BE42EE08}" type="parTrans" cxnId="{1029EBFC-7429-469A-82BD-3BE997E57593}">
      <dgm:prSet/>
      <dgm:spPr/>
      <dgm:t>
        <a:bodyPr/>
        <a:lstStyle/>
        <a:p>
          <a:endParaRPr lang="ru-RU"/>
        </a:p>
      </dgm:t>
    </dgm:pt>
    <dgm:pt modelId="{4F2C9FC3-2E40-4E48-85CF-DA7033CCCDA0}" type="sibTrans" cxnId="{1029EBFC-7429-469A-82BD-3BE997E57593}">
      <dgm:prSet/>
      <dgm:spPr/>
      <dgm:t>
        <a:bodyPr/>
        <a:lstStyle/>
        <a:p>
          <a:endParaRPr lang="ru-RU"/>
        </a:p>
      </dgm:t>
    </dgm:pt>
    <dgm:pt modelId="{E8AFEF29-7C66-4153-A055-70EC67536CB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ХДС, 2005-…</a:t>
          </a:r>
          <a:endParaRPr lang="ru-RU" b="1" dirty="0">
            <a:solidFill>
              <a:schemeClr val="tx1"/>
            </a:solidFill>
          </a:endParaRPr>
        </a:p>
      </dgm:t>
    </dgm:pt>
    <dgm:pt modelId="{62FEBC47-9C24-4AD3-BDA0-12A851FD7E81}" type="parTrans" cxnId="{C32852D4-3B5E-4F4C-9F5C-15FDAD61877D}">
      <dgm:prSet/>
      <dgm:spPr/>
      <dgm:t>
        <a:bodyPr/>
        <a:lstStyle/>
        <a:p>
          <a:endParaRPr lang="ru-RU"/>
        </a:p>
      </dgm:t>
    </dgm:pt>
    <dgm:pt modelId="{827C42F3-BF84-47E1-BAE1-A69F94210200}" type="sibTrans" cxnId="{C32852D4-3B5E-4F4C-9F5C-15FDAD61877D}">
      <dgm:prSet/>
      <dgm:spPr/>
      <dgm:t>
        <a:bodyPr/>
        <a:lstStyle/>
        <a:p>
          <a:endParaRPr lang="ru-RU"/>
        </a:p>
      </dgm:t>
    </dgm:pt>
    <dgm:pt modelId="{B4A86EE4-D2DC-4C22-8301-1FB99917CDDA}" type="pres">
      <dgm:prSet presAssocID="{92DDABF9-6983-4B2A-876C-887F02ED69B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03B85F-6D3F-40F0-BA5E-085869146231}" type="pres">
      <dgm:prSet presAssocID="{820BB592-0E31-4057-AB89-F3CA0213871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06AC1-ABAA-4EC5-A162-0A62F37A5A82}" type="pres">
      <dgm:prSet presAssocID="{820BB592-0E31-4057-AB89-F3CA02138719}" presName="spNode" presStyleCnt="0"/>
      <dgm:spPr/>
    </dgm:pt>
    <dgm:pt modelId="{1491B183-7772-40E5-851D-A4C6BA37377E}" type="pres">
      <dgm:prSet presAssocID="{37D7C3C4-8C3A-480D-BE25-3C5F6A755232}" presName="sibTrans" presStyleLbl="sibTrans1D1" presStyleIdx="0" presStyleCnt="5"/>
      <dgm:spPr/>
      <dgm:t>
        <a:bodyPr/>
        <a:lstStyle/>
        <a:p>
          <a:endParaRPr lang="ru-RU"/>
        </a:p>
      </dgm:t>
    </dgm:pt>
    <dgm:pt modelId="{D33F5878-6028-402E-9475-38D82D3C8483}" type="pres">
      <dgm:prSet presAssocID="{B810D761-FEDA-4ACA-A695-CE8FC0694D1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91BA8-27AA-465B-B129-CC5F3E14C71A}" type="pres">
      <dgm:prSet presAssocID="{B810D761-FEDA-4ACA-A695-CE8FC0694D14}" presName="spNode" presStyleCnt="0"/>
      <dgm:spPr/>
    </dgm:pt>
    <dgm:pt modelId="{3AEAE9DB-5994-480B-B7F4-6F269736FE7E}" type="pres">
      <dgm:prSet presAssocID="{D103DC33-E4D4-4BFA-96AC-73F95EF4F158}" presName="sibTrans" presStyleLbl="sibTrans1D1" presStyleIdx="1" presStyleCnt="5"/>
      <dgm:spPr/>
      <dgm:t>
        <a:bodyPr/>
        <a:lstStyle/>
        <a:p>
          <a:endParaRPr lang="ru-RU"/>
        </a:p>
      </dgm:t>
    </dgm:pt>
    <dgm:pt modelId="{2685CCC6-48FB-4DF9-9AD0-BB722EC9F239}" type="pres">
      <dgm:prSet presAssocID="{F204AA44-5561-4810-8248-637C9F4D18B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62B22-9664-4081-ABCB-68FA4D4A8771}" type="pres">
      <dgm:prSet presAssocID="{F204AA44-5561-4810-8248-637C9F4D18B5}" presName="spNode" presStyleCnt="0"/>
      <dgm:spPr/>
    </dgm:pt>
    <dgm:pt modelId="{1D90AC1D-FDFB-46BB-B58B-55547A1F2CF5}" type="pres">
      <dgm:prSet presAssocID="{2409AA01-E11D-46F5-9056-4BC19B7ACAFE}" presName="sibTrans" presStyleLbl="sibTrans1D1" presStyleIdx="2" presStyleCnt="5"/>
      <dgm:spPr/>
      <dgm:t>
        <a:bodyPr/>
        <a:lstStyle/>
        <a:p>
          <a:endParaRPr lang="ru-RU"/>
        </a:p>
      </dgm:t>
    </dgm:pt>
    <dgm:pt modelId="{26E216CE-2DD7-44BC-879B-A2F05F4AA835}" type="pres">
      <dgm:prSet presAssocID="{698FE1DE-F2C3-4D18-AB0A-553A86175D0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13037-168C-451A-B475-005670AACA2D}" type="pres">
      <dgm:prSet presAssocID="{698FE1DE-F2C3-4D18-AB0A-553A86175D00}" presName="spNode" presStyleCnt="0"/>
      <dgm:spPr/>
    </dgm:pt>
    <dgm:pt modelId="{516BCD39-1586-4720-965D-A9F765BDEB84}" type="pres">
      <dgm:prSet presAssocID="{4F2C9FC3-2E40-4E48-85CF-DA7033CCCDA0}" presName="sibTrans" presStyleLbl="sibTrans1D1" presStyleIdx="3" presStyleCnt="5"/>
      <dgm:spPr/>
      <dgm:t>
        <a:bodyPr/>
        <a:lstStyle/>
        <a:p>
          <a:endParaRPr lang="ru-RU"/>
        </a:p>
      </dgm:t>
    </dgm:pt>
    <dgm:pt modelId="{2705D01D-9CA5-4CCF-94EC-AFDDB0783589}" type="pres">
      <dgm:prSet presAssocID="{E8AFEF29-7C66-4153-A055-70EC67536CB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A4052-365D-4120-96A3-8E4D61B7F654}" type="pres">
      <dgm:prSet presAssocID="{E8AFEF29-7C66-4153-A055-70EC67536CB1}" presName="spNode" presStyleCnt="0"/>
      <dgm:spPr/>
    </dgm:pt>
    <dgm:pt modelId="{260DDBFF-B498-424D-A0A5-31F7B43B3D1F}" type="pres">
      <dgm:prSet presAssocID="{827C42F3-BF84-47E1-BAE1-A69F94210200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151738F8-762B-4B07-A1FC-7C46F5D3B5ED}" type="presOf" srcId="{37D7C3C4-8C3A-480D-BE25-3C5F6A755232}" destId="{1491B183-7772-40E5-851D-A4C6BA37377E}" srcOrd="0" destOrd="0" presId="urn:microsoft.com/office/officeart/2005/8/layout/cycle5"/>
    <dgm:cxn modelId="{6D7A24AA-32A3-442F-A30D-51B1874F00C0}" type="presOf" srcId="{B810D761-FEDA-4ACA-A695-CE8FC0694D14}" destId="{D33F5878-6028-402E-9475-38D82D3C8483}" srcOrd="0" destOrd="0" presId="urn:microsoft.com/office/officeart/2005/8/layout/cycle5"/>
    <dgm:cxn modelId="{F9B8F564-5DF4-4F4A-8D8A-941F9FC03021}" srcId="{92DDABF9-6983-4B2A-876C-887F02ED69BD}" destId="{F204AA44-5561-4810-8248-637C9F4D18B5}" srcOrd="2" destOrd="0" parTransId="{51FD03AC-FD43-4E56-BFEB-FF63670594BD}" sibTransId="{2409AA01-E11D-46F5-9056-4BC19B7ACAFE}"/>
    <dgm:cxn modelId="{B7042DA4-4EB0-46E3-86F1-7444ECD4E075}" type="presOf" srcId="{4F2C9FC3-2E40-4E48-85CF-DA7033CCCDA0}" destId="{516BCD39-1586-4720-965D-A9F765BDEB84}" srcOrd="0" destOrd="0" presId="urn:microsoft.com/office/officeart/2005/8/layout/cycle5"/>
    <dgm:cxn modelId="{DB7EF405-4D0B-42A5-8DE6-E811259829EB}" srcId="{92DDABF9-6983-4B2A-876C-887F02ED69BD}" destId="{820BB592-0E31-4057-AB89-F3CA02138719}" srcOrd="0" destOrd="0" parTransId="{71BEBDFD-5374-4F22-805D-FA83A68C6172}" sibTransId="{37D7C3C4-8C3A-480D-BE25-3C5F6A755232}"/>
    <dgm:cxn modelId="{B1F2907A-4D65-450C-98AB-FA819405C3F7}" type="presOf" srcId="{92DDABF9-6983-4B2A-876C-887F02ED69BD}" destId="{B4A86EE4-D2DC-4C22-8301-1FB99917CDDA}" srcOrd="0" destOrd="0" presId="urn:microsoft.com/office/officeart/2005/8/layout/cycle5"/>
    <dgm:cxn modelId="{5109508D-E55E-42AA-ACC8-5558270BFB70}" type="presOf" srcId="{698FE1DE-F2C3-4D18-AB0A-553A86175D00}" destId="{26E216CE-2DD7-44BC-879B-A2F05F4AA835}" srcOrd="0" destOrd="0" presId="urn:microsoft.com/office/officeart/2005/8/layout/cycle5"/>
    <dgm:cxn modelId="{0D441B2E-4E4F-43CA-B19B-DFEE97B8148C}" type="presOf" srcId="{2409AA01-E11D-46F5-9056-4BC19B7ACAFE}" destId="{1D90AC1D-FDFB-46BB-B58B-55547A1F2CF5}" srcOrd="0" destOrd="0" presId="urn:microsoft.com/office/officeart/2005/8/layout/cycle5"/>
    <dgm:cxn modelId="{1029EBFC-7429-469A-82BD-3BE997E57593}" srcId="{92DDABF9-6983-4B2A-876C-887F02ED69BD}" destId="{698FE1DE-F2C3-4D18-AB0A-553A86175D00}" srcOrd="3" destOrd="0" parTransId="{AD65C4B2-BA44-496E-BF1E-5A15BE42EE08}" sibTransId="{4F2C9FC3-2E40-4E48-85CF-DA7033CCCDA0}"/>
    <dgm:cxn modelId="{9ADABB5E-FE54-4F83-BBCF-D1468EB0B26D}" type="presOf" srcId="{820BB592-0E31-4057-AB89-F3CA02138719}" destId="{AD03B85F-6D3F-40F0-BA5E-085869146231}" srcOrd="0" destOrd="0" presId="urn:microsoft.com/office/officeart/2005/8/layout/cycle5"/>
    <dgm:cxn modelId="{B15F8353-B136-4833-A4B6-120AC85784EC}" type="presOf" srcId="{D103DC33-E4D4-4BFA-96AC-73F95EF4F158}" destId="{3AEAE9DB-5994-480B-B7F4-6F269736FE7E}" srcOrd="0" destOrd="0" presId="urn:microsoft.com/office/officeart/2005/8/layout/cycle5"/>
    <dgm:cxn modelId="{F5F7DE69-88E5-4DE9-B64D-870BD15D0A99}" srcId="{92DDABF9-6983-4B2A-876C-887F02ED69BD}" destId="{B810D761-FEDA-4ACA-A695-CE8FC0694D14}" srcOrd="1" destOrd="0" parTransId="{3E0997ED-0C37-4931-91C2-7DC08A84C01A}" sibTransId="{D103DC33-E4D4-4BFA-96AC-73F95EF4F158}"/>
    <dgm:cxn modelId="{C32852D4-3B5E-4F4C-9F5C-15FDAD61877D}" srcId="{92DDABF9-6983-4B2A-876C-887F02ED69BD}" destId="{E8AFEF29-7C66-4153-A055-70EC67536CB1}" srcOrd="4" destOrd="0" parTransId="{62FEBC47-9C24-4AD3-BDA0-12A851FD7E81}" sibTransId="{827C42F3-BF84-47E1-BAE1-A69F94210200}"/>
    <dgm:cxn modelId="{58E3F557-782C-4B0E-BAD2-53725EFFA575}" type="presOf" srcId="{F204AA44-5561-4810-8248-637C9F4D18B5}" destId="{2685CCC6-48FB-4DF9-9AD0-BB722EC9F239}" srcOrd="0" destOrd="0" presId="urn:microsoft.com/office/officeart/2005/8/layout/cycle5"/>
    <dgm:cxn modelId="{3A31F4AF-B17C-40DD-AC42-275D533040E9}" type="presOf" srcId="{827C42F3-BF84-47E1-BAE1-A69F94210200}" destId="{260DDBFF-B498-424D-A0A5-31F7B43B3D1F}" srcOrd="0" destOrd="0" presId="urn:microsoft.com/office/officeart/2005/8/layout/cycle5"/>
    <dgm:cxn modelId="{C3E224F0-743D-4BF6-8572-6ECB363EBE92}" type="presOf" srcId="{E8AFEF29-7C66-4153-A055-70EC67536CB1}" destId="{2705D01D-9CA5-4CCF-94EC-AFDDB0783589}" srcOrd="0" destOrd="0" presId="urn:microsoft.com/office/officeart/2005/8/layout/cycle5"/>
    <dgm:cxn modelId="{4E300E4A-FB29-4DE1-B339-85B77264A009}" type="presParOf" srcId="{B4A86EE4-D2DC-4C22-8301-1FB99917CDDA}" destId="{AD03B85F-6D3F-40F0-BA5E-085869146231}" srcOrd="0" destOrd="0" presId="urn:microsoft.com/office/officeart/2005/8/layout/cycle5"/>
    <dgm:cxn modelId="{69697A34-98B8-4AF4-AC5F-CA6A9390B974}" type="presParOf" srcId="{B4A86EE4-D2DC-4C22-8301-1FB99917CDDA}" destId="{C3906AC1-ABAA-4EC5-A162-0A62F37A5A82}" srcOrd="1" destOrd="0" presId="urn:microsoft.com/office/officeart/2005/8/layout/cycle5"/>
    <dgm:cxn modelId="{06E32B09-FA21-4985-91D2-C98B8FC42F6F}" type="presParOf" srcId="{B4A86EE4-D2DC-4C22-8301-1FB99917CDDA}" destId="{1491B183-7772-40E5-851D-A4C6BA37377E}" srcOrd="2" destOrd="0" presId="urn:microsoft.com/office/officeart/2005/8/layout/cycle5"/>
    <dgm:cxn modelId="{2273BBFD-652C-4A2B-8AAB-1ADD29985DC1}" type="presParOf" srcId="{B4A86EE4-D2DC-4C22-8301-1FB99917CDDA}" destId="{D33F5878-6028-402E-9475-38D82D3C8483}" srcOrd="3" destOrd="0" presId="urn:microsoft.com/office/officeart/2005/8/layout/cycle5"/>
    <dgm:cxn modelId="{D1C65066-2986-41D4-9CFC-CD241D2D7718}" type="presParOf" srcId="{B4A86EE4-D2DC-4C22-8301-1FB99917CDDA}" destId="{88B91BA8-27AA-465B-B129-CC5F3E14C71A}" srcOrd="4" destOrd="0" presId="urn:microsoft.com/office/officeart/2005/8/layout/cycle5"/>
    <dgm:cxn modelId="{464F1D5C-7FD8-4698-BF7D-7D23250AEFF6}" type="presParOf" srcId="{B4A86EE4-D2DC-4C22-8301-1FB99917CDDA}" destId="{3AEAE9DB-5994-480B-B7F4-6F269736FE7E}" srcOrd="5" destOrd="0" presId="urn:microsoft.com/office/officeart/2005/8/layout/cycle5"/>
    <dgm:cxn modelId="{C44C4C4A-27D9-42EC-98B5-081CC16E70CA}" type="presParOf" srcId="{B4A86EE4-D2DC-4C22-8301-1FB99917CDDA}" destId="{2685CCC6-48FB-4DF9-9AD0-BB722EC9F239}" srcOrd="6" destOrd="0" presId="urn:microsoft.com/office/officeart/2005/8/layout/cycle5"/>
    <dgm:cxn modelId="{1F67E78F-AAB9-45F2-B2F9-28DD7FB3314A}" type="presParOf" srcId="{B4A86EE4-D2DC-4C22-8301-1FB99917CDDA}" destId="{A2062B22-9664-4081-ABCB-68FA4D4A8771}" srcOrd="7" destOrd="0" presId="urn:microsoft.com/office/officeart/2005/8/layout/cycle5"/>
    <dgm:cxn modelId="{997436B0-03CA-40C0-B7E0-0DF518E00E98}" type="presParOf" srcId="{B4A86EE4-D2DC-4C22-8301-1FB99917CDDA}" destId="{1D90AC1D-FDFB-46BB-B58B-55547A1F2CF5}" srcOrd="8" destOrd="0" presId="urn:microsoft.com/office/officeart/2005/8/layout/cycle5"/>
    <dgm:cxn modelId="{066156D7-D174-4C02-9F52-8F85A0AB74CE}" type="presParOf" srcId="{B4A86EE4-D2DC-4C22-8301-1FB99917CDDA}" destId="{26E216CE-2DD7-44BC-879B-A2F05F4AA835}" srcOrd="9" destOrd="0" presId="urn:microsoft.com/office/officeart/2005/8/layout/cycle5"/>
    <dgm:cxn modelId="{A68FC17A-03F2-4732-A8EC-4E6CE25A0A2E}" type="presParOf" srcId="{B4A86EE4-D2DC-4C22-8301-1FB99917CDDA}" destId="{FFB13037-168C-451A-B475-005670AACA2D}" srcOrd="10" destOrd="0" presId="urn:microsoft.com/office/officeart/2005/8/layout/cycle5"/>
    <dgm:cxn modelId="{659B7675-97CE-4527-BD95-FE57FD156E14}" type="presParOf" srcId="{B4A86EE4-D2DC-4C22-8301-1FB99917CDDA}" destId="{516BCD39-1586-4720-965D-A9F765BDEB84}" srcOrd="11" destOrd="0" presId="urn:microsoft.com/office/officeart/2005/8/layout/cycle5"/>
    <dgm:cxn modelId="{4666E22F-45C3-4192-8E70-2B8939047D31}" type="presParOf" srcId="{B4A86EE4-D2DC-4C22-8301-1FB99917CDDA}" destId="{2705D01D-9CA5-4CCF-94EC-AFDDB0783589}" srcOrd="12" destOrd="0" presId="urn:microsoft.com/office/officeart/2005/8/layout/cycle5"/>
    <dgm:cxn modelId="{25EE5139-EAE0-4722-AC6A-C3E6E419232C}" type="presParOf" srcId="{B4A86EE4-D2DC-4C22-8301-1FB99917CDDA}" destId="{870A4052-365D-4120-96A3-8E4D61B7F654}" srcOrd="13" destOrd="0" presId="urn:microsoft.com/office/officeart/2005/8/layout/cycle5"/>
    <dgm:cxn modelId="{EA3B715C-0004-4C91-997C-7E5447C894FC}" type="presParOf" srcId="{B4A86EE4-D2DC-4C22-8301-1FB99917CDDA}" destId="{260DDBFF-B498-424D-A0A5-31F7B43B3D1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03B85F-6D3F-40F0-BA5E-085869146231}">
      <dsp:nvSpPr>
        <dsp:cNvPr id="0" name=""/>
        <dsp:cNvSpPr/>
      </dsp:nvSpPr>
      <dsp:spPr>
        <a:xfrm>
          <a:off x="2572291" y="3783"/>
          <a:ext cx="1570589" cy="10208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</a:rPr>
            <a:t>ХДС,1949-1969 гг.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2572291" y="3783"/>
        <a:ext cx="1570589" cy="1020883"/>
      </dsp:txXfrm>
    </dsp:sp>
    <dsp:sp modelId="{1491B183-7772-40E5-851D-A4C6BA37377E}">
      <dsp:nvSpPr>
        <dsp:cNvPr id="0" name=""/>
        <dsp:cNvSpPr/>
      </dsp:nvSpPr>
      <dsp:spPr>
        <a:xfrm>
          <a:off x="1317652" y="514225"/>
          <a:ext cx="4079866" cy="4079866"/>
        </a:xfrm>
        <a:custGeom>
          <a:avLst/>
          <a:gdLst/>
          <a:ahLst/>
          <a:cxnLst/>
          <a:rect l="0" t="0" r="0" b="0"/>
          <a:pathLst>
            <a:path>
              <a:moveTo>
                <a:pt x="3035711" y="259553"/>
              </a:moveTo>
              <a:arcTo wR="2039933" hR="2039933" stAng="17953115" swAng="121204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F5878-6028-402E-9475-38D82D3C8483}">
      <dsp:nvSpPr>
        <dsp:cNvPr id="0" name=""/>
        <dsp:cNvSpPr/>
      </dsp:nvSpPr>
      <dsp:spPr>
        <a:xfrm>
          <a:off x="4512382" y="1413342"/>
          <a:ext cx="1570589" cy="1020883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</a:rPr>
            <a:t>СДПГ, 1969-1982 гг.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4512382" y="1413342"/>
        <a:ext cx="1570589" cy="1020883"/>
      </dsp:txXfrm>
    </dsp:sp>
    <dsp:sp modelId="{3AEAE9DB-5994-480B-B7F4-6F269736FE7E}">
      <dsp:nvSpPr>
        <dsp:cNvPr id="0" name=""/>
        <dsp:cNvSpPr/>
      </dsp:nvSpPr>
      <dsp:spPr>
        <a:xfrm>
          <a:off x="1317652" y="514225"/>
          <a:ext cx="4079866" cy="4079866"/>
        </a:xfrm>
        <a:custGeom>
          <a:avLst/>
          <a:gdLst/>
          <a:ahLst/>
          <a:cxnLst/>
          <a:rect l="0" t="0" r="0" b="0"/>
          <a:pathLst>
            <a:path>
              <a:moveTo>
                <a:pt x="4074979" y="2181044"/>
              </a:moveTo>
              <a:arcTo wR="2039933" hR="2039933" stAng="21837995" swAng="1360120"/>
            </a:path>
          </a:pathLst>
        </a:custGeom>
        <a:noFill/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5CCC6-48FB-4DF9-9AD0-BB722EC9F239}">
      <dsp:nvSpPr>
        <dsp:cNvPr id="0" name=""/>
        <dsp:cNvSpPr/>
      </dsp:nvSpPr>
      <dsp:spPr>
        <a:xfrm>
          <a:off x="3771333" y="3694057"/>
          <a:ext cx="1570589" cy="1020883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</a:rPr>
            <a:t>ХДС, 1982-1998 гг.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3771333" y="3694057"/>
        <a:ext cx="1570589" cy="1020883"/>
      </dsp:txXfrm>
    </dsp:sp>
    <dsp:sp modelId="{1D90AC1D-FDFB-46BB-B58B-55547A1F2CF5}">
      <dsp:nvSpPr>
        <dsp:cNvPr id="0" name=""/>
        <dsp:cNvSpPr/>
      </dsp:nvSpPr>
      <dsp:spPr>
        <a:xfrm>
          <a:off x="1317652" y="514225"/>
          <a:ext cx="4079866" cy="4079866"/>
        </a:xfrm>
        <a:custGeom>
          <a:avLst/>
          <a:gdLst/>
          <a:ahLst/>
          <a:cxnLst/>
          <a:rect l="0" t="0" r="0" b="0"/>
          <a:pathLst>
            <a:path>
              <a:moveTo>
                <a:pt x="2290438" y="4064426"/>
              </a:moveTo>
              <a:arcTo wR="2039933" hR="2039933" stAng="4976774" swAng="846453"/>
            </a:path>
          </a:pathLst>
        </a:custGeom>
        <a:noFill/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E216CE-2DD7-44BC-879B-A2F05F4AA835}">
      <dsp:nvSpPr>
        <dsp:cNvPr id="0" name=""/>
        <dsp:cNvSpPr/>
      </dsp:nvSpPr>
      <dsp:spPr>
        <a:xfrm>
          <a:off x="1373248" y="3694057"/>
          <a:ext cx="1570589" cy="1020883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</a:rPr>
            <a:t>СДПГ, 1998-2005 гг.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1373248" y="3694057"/>
        <a:ext cx="1570589" cy="1020883"/>
      </dsp:txXfrm>
    </dsp:sp>
    <dsp:sp modelId="{516BCD39-1586-4720-965D-A9F765BDEB84}">
      <dsp:nvSpPr>
        <dsp:cNvPr id="0" name=""/>
        <dsp:cNvSpPr/>
      </dsp:nvSpPr>
      <dsp:spPr>
        <a:xfrm>
          <a:off x="1317652" y="514225"/>
          <a:ext cx="4079866" cy="4079866"/>
        </a:xfrm>
        <a:custGeom>
          <a:avLst/>
          <a:gdLst/>
          <a:ahLst/>
          <a:cxnLst/>
          <a:rect l="0" t="0" r="0" b="0"/>
          <a:pathLst>
            <a:path>
              <a:moveTo>
                <a:pt x="216480" y="2954453"/>
              </a:moveTo>
              <a:arcTo wR="2039933" hR="2039933" stAng="9201885" swAng="1360120"/>
            </a:path>
          </a:pathLst>
        </a:custGeom>
        <a:noFill/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5D01D-9CA5-4CCF-94EC-AFDDB0783589}">
      <dsp:nvSpPr>
        <dsp:cNvPr id="0" name=""/>
        <dsp:cNvSpPr/>
      </dsp:nvSpPr>
      <dsp:spPr>
        <a:xfrm>
          <a:off x="632199" y="1413342"/>
          <a:ext cx="1570589" cy="1020883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ХДС, 2005-…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632199" y="1413342"/>
        <a:ext cx="1570589" cy="1020883"/>
      </dsp:txXfrm>
    </dsp:sp>
    <dsp:sp modelId="{260DDBFF-B498-424D-A0A5-31F7B43B3D1F}">
      <dsp:nvSpPr>
        <dsp:cNvPr id="0" name=""/>
        <dsp:cNvSpPr/>
      </dsp:nvSpPr>
      <dsp:spPr>
        <a:xfrm>
          <a:off x="1317652" y="514225"/>
          <a:ext cx="4079866" cy="4079866"/>
        </a:xfrm>
        <a:custGeom>
          <a:avLst/>
          <a:gdLst/>
          <a:ahLst/>
          <a:cxnLst/>
          <a:rect l="0" t="0" r="0" b="0"/>
          <a:pathLst>
            <a:path>
              <a:moveTo>
                <a:pt x="490621" y="712921"/>
              </a:moveTo>
              <a:arcTo wR="2039933" hR="2039933" stAng="13234838" swAng="1212048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3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848872" cy="165618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Проектная деятельность учащихся 10-11 классов в изучении Всеобщей истории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statue-liberty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2952328" cy="40498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1" descr="brd_dd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420888"/>
            <a:ext cx="3347864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Национальный флаг и герб Канады</a:t>
            </a: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556792"/>
            <a:ext cx="33727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499255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Политическое устройство</a:t>
            </a:r>
            <a:endParaRPr lang="ru-RU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412776"/>
            <a:ext cx="5148064" cy="544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1412776"/>
            <a:ext cx="4067944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Канада — это парламентарная федеративная система. Законодательная власть представлена Парламентом, включающим королеву (в её отсутствие — Генерал-губернатора Канады), </a:t>
            </a:r>
            <a:endParaRPr lang="ru-RU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Сенат </a:t>
            </a:r>
            <a:r>
              <a:rPr lang="ru-RU" dirty="0" smtClean="0"/>
              <a:t>и Палату общин. Сенаторы не избираются, а назначаются Генерал-губернатором.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 Верховным носителем исполнительной власти является королева. </a:t>
            </a:r>
            <a:endParaRPr lang="ru-RU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Её </a:t>
            </a:r>
            <a:r>
              <a:rPr lang="ru-RU" dirty="0" smtClean="0"/>
              <a:t>Величества — Тайным советом, члены которого назначаются генерал-губернатором. </a:t>
            </a:r>
            <a:endParaRPr lang="ru-RU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 </a:t>
            </a:r>
            <a:r>
              <a:rPr lang="ru-RU" dirty="0" smtClean="0"/>
              <a:t>П</a:t>
            </a:r>
            <a:r>
              <a:rPr lang="ru-RU" dirty="0" smtClean="0"/>
              <a:t>ремьер-министр—  </a:t>
            </a:r>
            <a:r>
              <a:rPr lang="ru-RU" dirty="0" smtClean="0"/>
              <a:t>лидер партии, получившей на всеобщих выборах большинство мест в нижней палате Парламента — Палате общин. </a:t>
            </a:r>
            <a:endParaRPr lang="ru-RU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Членов </a:t>
            </a:r>
            <a:r>
              <a:rPr lang="ru-RU" dirty="0" smtClean="0"/>
              <a:t>верхней палаты (Сената) </a:t>
            </a:r>
            <a:endParaRPr lang="ru-RU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назначает </a:t>
            </a:r>
            <a:r>
              <a:rPr lang="ru-RU" dirty="0" smtClean="0"/>
              <a:t>королева </a:t>
            </a:r>
            <a:endParaRPr lang="ru-RU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 smtClean="0"/>
              <a:t>(</a:t>
            </a:r>
            <a:r>
              <a:rPr lang="ru-RU" dirty="0" smtClean="0"/>
              <a:t>генерал-губернатор).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6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6600" i="1" u="sng" dirty="0" smtClean="0">
                <a:solidFill>
                  <a:schemeClr val="accent5">
                    <a:lumMod val="75000"/>
                  </a:schemeClr>
                </a:solidFill>
              </a:rPr>
              <a:t>Спасибо за внимание</a:t>
            </a:r>
          </a:p>
          <a:p>
            <a:pPr>
              <a:buNone/>
            </a:pPr>
            <a:r>
              <a:rPr lang="ru-RU" sz="6600" i="1" dirty="0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                </a:t>
            </a:r>
            <a:r>
              <a:rPr lang="ru-RU" sz="9600" i="1" dirty="0" smtClean="0">
                <a:solidFill>
                  <a:srgbClr val="FFFF00"/>
                </a:solidFill>
                <a:sym typeface="Wingdings" pitchFamily="2" charset="2"/>
              </a:rPr>
              <a:t></a:t>
            </a:r>
            <a:r>
              <a:rPr lang="ru-RU" sz="9600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9600" i="1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6600" i="1" u="sng" dirty="0" smtClean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ru-RU" sz="6600" i="1" u="sng" dirty="0" smtClean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 </a:t>
            </a:r>
            <a:endParaRPr lang="ru-RU" sz="6600" i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Принципы организации проектной деятельности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r>
              <a:rPr lang="ru-RU" sz="1600" dirty="0" smtClean="0"/>
              <a:t> </a:t>
            </a:r>
            <a:r>
              <a:rPr lang="ru-RU" sz="1600" dirty="0" smtClean="0"/>
              <a:t>Проект должен быть посильным для выполнения; </a:t>
            </a:r>
          </a:p>
          <a:p>
            <a:r>
              <a:rPr lang="ru-RU" sz="1600" dirty="0" smtClean="0"/>
              <a:t> </a:t>
            </a:r>
            <a:r>
              <a:rPr lang="ru-RU" sz="1600" dirty="0" smtClean="0"/>
              <a:t>Создавать необходимые условия для успешного выполнения проектов (формировать соответствующую библиотеку, </a:t>
            </a:r>
            <a:r>
              <a:rPr lang="ru-RU" sz="1600" dirty="0" err="1" smtClean="0"/>
              <a:t>медиатеку</a:t>
            </a:r>
            <a:r>
              <a:rPr lang="ru-RU" sz="1600" dirty="0" smtClean="0"/>
              <a:t> и т.д.); </a:t>
            </a:r>
          </a:p>
          <a:p>
            <a:r>
              <a:rPr lang="ru-RU" sz="1600" dirty="0" smtClean="0"/>
              <a:t> </a:t>
            </a:r>
            <a:r>
              <a:rPr lang="ru-RU" sz="1600" dirty="0" smtClean="0"/>
              <a:t>Вести подготовку детей к выполнению проектов </a:t>
            </a:r>
            <a:r>
              <a:rPr lang="ru-RU" sz="1600" dirty="0" smtClean="0"/>
              <a:t>( выбор </a:t>
            </a:r>
            <a:r>
              <a:rPr lang="ru-RU" sz="1600" dirty="0" smtClean="0"/>
              <a:t>темы проекта, на этом этапе можно привлекать учащихся имеющих опыт проектной деятельности); </a:t>
            </a:r>
          </a:p>
          <a:p>
            <a:endParaRPr lang="ru-RU" sz="1600" dirty="0" smtClean="0"/>
          </a:p>
          <a:p>
            <a:r>
              <a:rPr lang="ru-RU" sz="1600" dirty="0" smtClean="0"/>
              <a:t> В групповом проекте </a:t>
            </a:r>
            <a:r>
              <a:rPr lang="ru-RU" sz="1600" dirty="0" smtClean="0"/>
              <a:t>каждый учащийся должен четко показать свой вклад в выполнение проекта. Каждый участник проекта получает индивидуальную оценку. </a:t>
            </a:r>
          </a:p>
          <a:p>
            <a:r>
              <a:rPr lang="ru-RU" sz="1600" dirty="0" smtClean="0"/>
              <a:t> </a:t>
            </a:r>
            <a:r>
              <a:rPr lang="ru-RU" sz="1600" dirty="0" smtClean="0"/>
              <a:t>Обязательная презентация результатов работы по проекту в той или иной форме. проект должен осуществляться поэтапно;</a:t>
            </a:r>
          </a:p>
          <a:p>
            <a:endParaRPr lang="ru-RU" sz="1600" dirty="0" smtClean="0"/>
          </a:p>
          <a:p>
            <a:r>
              <a:rPr lang="ru-RU" sz="1600" dirty="0" smtClean="0"/>
              <a:t>Ведущим </a:t>
            </a:r>
            <a:r>
              <a:rPr lang="ru-RU" sz="1600" dirty="0" smtClean="0"/>
              <a:t>становится принцип самодеятельности: учащиеся сами себе намечают программу занятий и активно выполняют одно задание за другим;</a:t>
            </a:r>
          </a:p>
          <a:p>
            <a:r>
              <a:rPr lang="ru-RU" sz="1600" dirty="0" smtClean="0"/>
              <a:t>Проект </a:t>
            </a:r>
            <a:r>
              <a:rPr lang="ru-RU" sz="1600" dirty="0" smtClean="0"/>
              <a:t>–есть слияние теории и практики, это не только постановка умственной задачи, но и практическое выполнение ее.</a:t>
            </a:r>
          </a:p>
          <a:p>
            <a:r>
              <a:rPr lang="ru-RU" sz="1600" dirty="0" smtClean="0"/>
              <a:t> Реализуются  </a:t>
            </a:r>
            <a:r>
              <a:rPr lang="ru-RU" sz="1600" dirty="0" smtClean="0"/>
              <a:t>такие педагогические принципы, как самостоятельность, сотрудничество детей и взрослых, учет возрастных, индивидуальных особенностей детей, </a:t>
            </a:r>
            <a:r>
              <a:rPr lang="ru-RU" sz="1600" dirty="0" smtClean="0"/>
              <a:t> взаимосвязи </a:t>
            </a:r>
            <a:r>
              <a:rPr lang="ru-RU" sz="1600" dirty="0" smtClean="0"/>
              <a:t>педагогического процесса с окружающей </a:t>
            </a:r>
            <a:r>
              <a:rPr lang="ru-RU" sz="1600" dirty="0" smtClean="0"/>
              <a:t>средой.                                                            </a:t>
            </a:r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Факторы проектной деятельности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25000" lnSpcReduction="20000"/>
          </a:bodyPr>
          <a:lstStyle/>
          <a:p>
            <a:endParaRPr lang="ru-RU" sz="5600" dirty="0" smtClean="0"/>
          </a:p>
          <a:p>
            <a:endParaRPr lang="ru-RU" sz="4800" dirty="0" smtClean="0"/>
          </a:p>
          <a:p>
            <a:r>
              <a:rPr lang="ru-RU" sz="7400" dirty="0" smtClean="0"/>
              <a:t>повышение </a:t>
            </a:r>
            <a:r>
              <a:rPr lang="ru-RU" sz="7400" dirty="0" smtClean="0"/>
              <a:t>мотивации учащихся при решении задач; </a:t>
            </a:r>
          </a:p>
          <a:p>
            <a:r>
              <a:rPr lang="ru-RU" sz="7400" dirty="0" smtClean="0"/>
              <a:t> </a:t>
            </a:r>
            <a:r>
              <a:rPr lang="ru-RU" sz="7400" dirty="0" smtClean="0"/>
              <a:t>развитие творческих способностей; </a:t>
            </a:r>
          </a:p>
          <a:p>
            <a:r>
              <a:rPr lang="ru-RU" sz="7400" dirty="0" smtClean="0"/>
              <a:t> </a:t>
            </a:r>
            <a:r>
              <a:rPr lang="ru-RU" sz="7400" dirty="0" smtClean="0"/>
              <a:t>смещение акцента от инструментального подхода в решении задач к технологическому; </a:t>
            </a:r>
          </a:p>
          <a:p>
            <a:r>
              <a:rPr lang="ru-RU" sz="7400" dirty="0" smtClean="0"/>
              <a:t> </a:t>
            </a:r>
            <a:r>
              <a:rPr lang="ru-RU" sz="7400" dirty="0" smtClean="0"/>
              <a:t>формирование чувства ответственности; </a:t>
            </a:r>
          </a:p>
          <a:p>
            <a:r>
              <a:rPr lang="ru-RU" sz="7400" dirty="0" smtClean="0"/>
              <a:t> </a:t>
            </a:r>
            <a:r>
              <a:rPr lang="ru-RU" sz="7400" dirty="0" smtClean="0"/>
              <a:t>создание условий для отношений сотрудничества между учителем и учащимся. </a:t>
            </a:r>
            <a:endParaRPr lang="ru-RU" sz="7400" dirty="0" smtClean="0"/>
          </a:p>
          <a:p>
            <a:pPr>
              <a:buNone/>
            </a:pPr>
            <a:r>
              <a:rPr lang="ru-RU" sz="7400" dirty="0" smtClean="0"/>
              <a:t> </a:t>
            </a:r>
          </a:p>
          <a:p>
            <a:r>
              <a:rPr lang="ru-RU" sz="14400" b="1" dirty="0" smtClean="0">
                <a:solidFill>
                  <a:srgbClr val="FF0000"/>
                </a:solidFill>
              </a:rPr>
              <a:t> </a:t>
            </a:r>
            <a:r>
              <a:rPr lang="ru-RU" sz="14400" b="1" dirty="0" smtClean="0">
                <a:solidFill>
                  <a:srgbClr val="FF0000"/>
                </a:solidFill>
              </a:rPr>
              <a:t>проектный метод состоит из 5-ти этапов:</a:t>
            </a:r>
          </a:p>
          <a:p>
            <a:r>
              <a:rPr lang="ru-RU" sz="7400" dirty="0" smtClean="0"/>
              <a:t> </a:t>
            </a:r>
            <a:r>
              <a:rPr lang="ru-RU" sz="7400" dirty="0" smtClean="0"/>
              <a:t>постановка задачи;</a:t>
            </a:r>
          </a:p>
          <a:p>
            <a:r>
              <a:rPr lang="ru-RU" sz="7400" dirty="0" smtClean="0"/>
              <a:t> </a:t>
            </a:r>
            <a:r>
              <a:rPr lang="ru-RU" sz="7400" dirty="0" smtClean="0"/>
              <a:t>разработка самого проекта принятого задания;</a:t>
            </a:r>
          </a:p>
          <a:p>
            <a:r>
              <a:rPr lang="ru-RU" sz="7400" dirty="0" smtClean="0"/>
              <a:t> </a:t>
            </a:r>
            <a:r>
              <a:rPr lang="ru-RU" sz="7400" dirty="0" smtClean="0"/>
              <a:t>организация общественного мнения об осуществляемом мероприятии;</a:t>
            </a:r>
          </a:p>
          <a:p>
            <a:r>
              <a:rPr lang="ru-RU" sz="7400" dirty="0" smtClean="0"/>
              <a:t> </a:t>
            </a:r>
            <a:r>
              <a:rPr lang="ru-RU" sz="7400" dirty="0" smtClean="0"/>
              <a:t>непосредственно трудовая деятельность;</a:t>
            </a:r>
          </a:p>
          <a:p>
            <a:r>
              <a:rPr lang="ru-RU" sz="7400" dirty="0" smtClean="0"/>
              <a:t> </a:t>
            </a:r>
            <a:r>
              <a:rPr lang="ru-RU" sz="7400" dirty="0" smtClean="0"/>
              <a:t>учет проделанной работы.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:\mygeography\Презентации\США\st-svobody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628800"/>
            <a:ext cx="365267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Соединённые </a:t>
            </a:r>
            <a:br>
              <a:rPr lang="ru-RU" dirty="0" smtClean="0"/>
            </a:br>
            <a:r>
              <a:rPr lang="ru-RU" dirty="0" smtClean="0"/>
              <a:t>Штаты Америки</a:t>
            </a:r>
            <a:endParaRPr lang="ru-RU" dirty="0"/>
          </a:p>
        </p:txBody>
      </p:sp>
      <p:pic>
        <p:nvPicPr>
          <p:cNvPr id="4" name="Picture 12" descr="D:\mygeography\Презентации\США\map5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434151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D:\mygeography\Презентации\США\vashington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483370"/>
            <a:ext cx="3240360" cy="237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4825" y="512763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Джордж Буш (республиканская)</a:t>
            </a:r>
            <a:b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Барак Обама (демократическая)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457200" y="1809750"/>
            <a:ext cx="4040188" cy="63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3025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2000-2009</a:t>
            </a: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4645025" y="1809750"/>
            <a:ext cx="4041775" cy="639763"/>
          </a:xfrm>
          <a:prstGeom prst="rect">
            <a:avLst/>
          </a:prstGeom>
        </p:spPr>
        <p:txBody>
          <a:bodyPr/>
          <a:lstStyle/>
          <a:p>
            <a:pPr marL="73025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2009-…</a:t>
            </a:r>
          </a:p>
        </p:txBody>
      </p:sp>
      <p:pic>
        <p:nvPicPr>
          <p:cNvPr id="7" name="Picture 2" descr="C:\Documents and Settings\Admin.PC\Рабочий стол\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4213" y="2781300"/>
            <a:ext cx="3279775" cy="2498725"/>
          </a:xfrm>
          <a:prstGeom prst="rect">
            <a:avLst/>
          </a:prstGeom>
          <a:noFill/>
          <a:ln>
            <a:prstDash val="solid"/>
          </a:ln>
        </p:spPr>
      </p:pic>
      <p:pic>
        <p:nvPicPr>
          <p:cNvPr id="8" name="Picture 3" descr="C:\Documents and Settings\Admin.PC\Рабочий стол\7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35600" y="2492375"/>
            <a:ext cx="2643188" cy="3849688"/>
          </a:xfrm>
          <a:prstGeom prst="rect">
            <a:avLst/>
          </a:prstGeom>
          <a:noFill/>
          <a:ln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besatzungszonen_ohne_text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0"/>
            <a:ext cx="5605462" cy="6858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Германия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357938" y="5286375"/>
            <a:ext cx="2500312" cy="646113"/>
          </a:xfrm>
          <a:prstGeom prst="rect">
            <a:avLst/>
          </a:prstGeom>
          <a:solidFill>
            <a:srgbClr val="00206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Corbel" pitchFamily="34" charset="0"/>
              </a:rPr>
              <a:t>Зоны контроля в Германии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В ФРГ сложилась </a:t>
            </a:r>
            <a:r>
              <a:rPr lang="ru-RU" sz="2000" dirty="0" err="1" smtClean="0"/>
              <a:t>трехпартийная</a:t>
            </a:r>
            <a:r>
              <a:rPr lang="ru-RU" sz="2000" dirty="0" smtClean="0"/>
              <a:t> система. Ключевую роль играли Христианско-демократический союз /ХДС/ и Социал-демократическая партия Германии /СДПГ/, которые поочередно менялись, этот «политический маятник» характерен для стран капитализма в ХХ веке.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5" name="Схема 24"/>
          <p:cNvGraphicFramePr/>
          <p:nvPr/>
        </p:nvGraphicFramePr>
        <p:xfrm>
          <a:off x="1214414" y="1857364"/>
          <a:ext cx="671517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" name="Рисунок 3" descr="Аденауэр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3" y="1857375"/>
            <a:ext cx="1143000" cy="17129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7" name="Рисунок 4" descr="Вилли Брандт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38" y="1857375"/>
            <a:ext cx="1179512" cy="15716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8" name="Рисунок 5" descr="коль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4357688"/>
            <a:ext cx="1147762" cy="15716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9" name="Рисунок 6" descr="7ba68ccf5e59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500" y="2928938"/>
            <a:ext cx="1143000" cy="17145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0" name="Рисунок 7" descr="Шредер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00938" y="4214813"/>
            <a:ext cx="1322387" cy="17859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1" name="TextBox 8"/>
          <p:cNvSpPr txBox="1">
            <a:spLocks noChangeArrowheads="1"/>
          </p:cNvSpPr>
          <p:nvPr/>
        </p:nvSpPr>
        <p:spPr bwMode="auto">
          <a:xfrm>
            <a:off x="142875" y="3714750"/>
            <a:ext cx="1285875" cy="4619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latin typeface="Corbel" pitchFamily="34" charset="0"/>
              </a:rPr>
              <a:t>К.Аденауэр, канцлер ХДС.</a:t>
            </a:r>
          </a:p>
        </p:txBody>
      </p:sp>
      <p:sp>
        <p:nvSpPr>
          <p:cNvPr id="32" name="TextBox 9"/>
          <p:cNvSpPr txBox="1">
            <a:spLocks noChangeArrowheads="1"/>
          </p:cNvSpPr>
          <p:nvPr/>
        </p:nvSpPr>
        <p:spPr bwMode="auto">
          <a:xfrm>
            <a:off x="214313" y="6072188"/>
            <a:ext cx="1285875" cy="4619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Corbel" pitchFamily="34" charset="0"/>
              </a:rPr>
              <a:t>Г.Коль канцлер ХДС.</a:t>
            </a:r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7500938" y="3571875"/>
            <a:ext cx="1285875" cy="4619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Corbel" pitchFamily="34" charset="0"/>
              </a:rPr>
              <a:t>В.Брандт, канцлер СДПГ.</a:t>
            </a:r>
          </a:p>
        </p:txBody>
      </p:sp>
      <p:sp>
        <p:nvSpPr>
          <p:cNvPr id="34" name="TextBox 11"/>
          <p:cNvSpPr txBox="1">
            <a:spLocks noChangeArrowheads="1"/>
          </p:cNvSpPr>
          <p:nvPr/>
        </p:nvSpPr>
        <p:spPr bwMode="auto">
          <a:xfrm>
            <a:off x="7500938" y="6072188"/>
            <a:ext cx="1285875" cy="4619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Corbel" pitchFamily="34" charset="0"/>
              </a:rPr>
              <a:t>Г.Шредер канцлер СДПГ</a:t>
            </a:r>
          </a:p>
        </p:txBody>
      </p:sp>
      <p:sp>
        <p:nvSpPr>
          <p:cNvPr id="35" name="TextBox 12"/>
          <p:cNvSpPr txBox="1">
            <a:spLocks noChangeArrowheads="1"/>
          </p:cNvSpPr>
          <p:nvPr/>
        </p:nvSpPr>
        <p:spPr bwMode="auto">
          <a:xfrm>
            <a:off x="3929063" y="4786313"/>
            <a:ext cx="1285875" cy="4619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Corbel" pitchFamily="34" charset="0"/>
              </a:rPr>
              <a:t>А.Меркель, канцлер ХДС.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u="sng" dirty="0" smtClean="0"/>
              <a:t>8 ноября 1989 г.</a:t>
            </a:r>
            <a:r>
              <a:rPr lang="ru-RU" sz="1800" dirty="0" smtClean="0"/>
              <a:t> было объявлено, что откроется пропускной пункт в Берлинской стене, это привело к стихийным волнениям и падением стены. 20 декабря в ГДР приехал канцлер ФРГ Г.Коль. Объединение ГДР и ФРГ приобрело стихийный характер. После выборов 18 марта 1990 г. в ГДР, 1 июля 1990 г. в ГДР вводилась Западная марка, наконец  </a:t>
            </a:r>
            <a:r>
              <a:rPr lang="ru-RU" sz="1800" b="1" u="sng" dirty="0" smtClean="0"/>
              <a:t>3 октября 1990 г.</a:t>
            </a:r>
            <a:r>
              <a:rPr lang="ru-RU" sz="1800" dirty="0" smtClean="0"/>
              <a:t> произошло объединение Германии, фактически ГДР вошла в состав ФРГ.</a:t>
            </a:r>
            <a:endParaRPr lang="ru-RU" sz="1800" dirty="0"/>
          </a:p>
        </p:txBody>
      </p:sp>
      <p:pic>
        <p:nvPicPr>
          <p:cNvPr id="4" name="Рисунок 2" descr="stena1-bi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500313"/>
            <a:ext cx="5715000" cy="32861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Рисунок 3" descr="коль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2571750"/>
            <a:ext cx="2286000" cy="31289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7313" y="5857875"/>
            <a:ext cx="3429000" cy="584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Corbel" pitchFamily="34" charset="0"/>
              </a:rPr>
              <a:t>Падение Берлинской стены 8 ноября 1989 г.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215063" y="5857875"/>
            <a:ext cx="2714625" cy="8302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Corbel" pitchFamily="34" charset="0"/>
              </a:rPr>
              <a:t>Канцлер ФРГ и объединенной Германии Г.Коль, 1982-1998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Канада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9343" y="2332037"/>
            <a:ext cx="523465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263691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dirty="0" smtClean="0"/>
              <a:t>  1.Квебек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 smtClean="0"/>
              <a:t>  2.Британская Колумбия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 smtClean="0"/>
              <a:t>  3.Альберта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 smtClean="0"/>
              <a:t>  4.Саскачеван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 smtClean="0"/>
              <a:t>  5.Манитоба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 smtClean="0"/>
              <a:t>  6.Онтарио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 smtClean="0"/>
              <a:t>  7.Нью-Брансуик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 smtClean="0"/>
              <a:t>  8.Остров Принца Эдуарда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 smtClean="0"/>
              <a:t>  9.Новая Шотландия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 smtClean="0"/>
              <a:t>  10.Ньюфаундленд и Лабрадор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 smtClean="0"/>
              <a:t>  11.Юкон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 smtClean="0"/>
              <a:t>  12.Северо-Западные территории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 smtClean="0"/>
              <a:t>  13.Нунавут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1340768"/>
            <a:ext cx="4572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/>
              <a:t>Административное деление Канады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 smtClean="0"/>
              <a:t> Канада является федеративным государством, состоящим из </a:t>
            </a:r>
            <a:r>
              <a:rPr lang="ru-RU" b="1" u="sng" dirty="0" smtClean="0"/>
              <a:t>10 провинций и 3 территорий. </a:t>
            </a:r>
            <a:endParaRPr lang="ru-RU" b="1" u="sng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588</Words>
  <Application>Microsoft Office PowerPoint</Application>
  <PresentationFormat>Экран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Проектная деятельность учащихся 10-11 классов в изучении Всеобщей истории</vt:lpstr>
      <vt:lpstr>Принципы организации проектной деятельности</vt:lpstr>
      <vt:lpstr>Факторы проектной деятельности</vt:lpstr>
      <vt:lpstr>Соединённые  Штаты Америки</vt:lpstr>
      <vt:lpstr>Слайд 5</vt:lpstr>
      <vt:lpstr>                                         Германия</vt:lpstr>
      <vt:lpstr>В ФРГ сложилась трехпартийная система. Ключевую роль играли Христианско-демократический союз /ХДС/ и Социал-демократическая партия Германии /СДПГ/, которые поочередно менялись, этот «политический маятник» характерен для стран капитализма в ХХ веке. </vt:lpstr>
      <vt:lpstr>8 ноября 1989 г. было объявлено, что откроется пропускной пункт в Берлинской стене, это привело к стихийным волнениям и падением стены. 20 декабря в ГДР приехал канцлер ФРГ Г.Коль. Объединение ГДР и ФРГ приобрело стихийный характер. После выборов 18 марта 1990 г. в ГДР, 1 июля 1990 г. в ГДР вводилась Западная марка, наконец  3 октября 1990 г. произошло объединение Германии, фактически ГДР вошла в состав ФРГ.</vt:lpstr>
      <vt:lpstr>Канада</vt:lpstr>
      <vt:lpstr>Национальный флаг и герб Канады</vt:lpstr>
      <vt:lpstr>Политическое устройство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учащихся 10-11 классов в изучении Всеобщей истории</dc:title>
  <dc:creator>ВЕРА ИВАНОВНА</dc:creator>
  <cp:lastModifiedBy>ВЕРА ИВАНОВНА</cp:lastModifiedBy>
  <cp:revision>50</cp:revision>
  <dcterms:created xsi:type="dcterms:W3CDTF">2012-04-05T07:02:09Z</dcterms:created>
  <dcterms:modified xsi:type="dcterms:W3CDTF">2012-04-07T16:02:44Z</dcterms:modified>
</cp:coreProperties>
</file>