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1" r:id="rId3"/>
    <p:sldId id="299" r:id="rId4"/>
    <p:sldId id="292" r:id="rId5"/>
    <p:sldId id="300" r:id="rId6"/>
    <p:sldId id="269" r:id="rId7"/>
    <p:sldId id="260" r:id="rId8"/>
    <p:sldId id="295" r:id="rId9"/>
    <p:sldId id="280" r:id="rId10"/>
    <p:sldId id="294" r:id="rId11"/>
    <p:sldId id="265" r:id="rId12"/>
    <p:sldId id="296" r:id="rId13"/>
    <p:sldId id="297" r:id="rId14"/>
    <p:sldId id="287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32F"/>
    <a:srgbClr val="198FA7"/>
    <a:srgbClr val="EB641B"/>
    <a:srgbClr val="FF7C80"/>
    <a:srgbClr val="CDE0E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B5B56-DBC5-4B98-A70A-F738A2F65326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7E3F9-B30B-4EE2-B847-9ADB01ABA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31888" y="690563"/>
            <a:ext cx="4594225" cy="3446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5D1AD1F-1E54-450F-B872-8DDDB839029E}" type="slidenum">
              <a:rPr lang="ru-RU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030BC-E4D9-4A85-B464-75AD382ADA59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9F2B-DCA7-4B85-AEF3-B3C96ED90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&#1086;-kalina.ru/" TargetMode="External"/><Relationship Id="rId2" Type="http://schemas.openxmlformats.org/officeDocument/2006/relationships/hyperlink" Target="http://www.lyceum95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ipi.ru/" TargetMode="External"/><Relationship Id="rId4" Type="http://schemas.openxmlformats.org/officeDocument/2006/relationships/hyperlink" Target="http://www.ege.spb.ru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gia.edu.ru/ru/main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500065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общеобразовательное учреждение лицей № 95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Калининского района Санкт-Петербурга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500174"/>
            <a:ext cx="7358114" cy="4929222"/>
          </a:xfrm>
          <a:solidFill>
            <a:schemeClr val="bg2"/>
          </a:solidFill>
          <a:ln w="38100">
            <a:noFill/>
            <a:prstDash val="sysDot"/>
          </a:ln>
        </p:spPr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</a:t>
            </a:r>
          </a:p>
          <a:p>
            <a:pPr>
              <a:lnSpc>
                <a:spcPct val="170000"/>
              </a:lnSpc>
            </a:pPr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государственной итоговой аттестации </a:t>
            </a:r>
          </a:p>
          <a:p>
            <a:pPr>
              <a:lnSpc>
                <a:spcPct val="170000"/>
              </a:lnSpc>
            </a:pPr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учащихся 9-х классов</a:t>
            </a:r>
          </a:p>
          <a:p>
            <a:pPr>
              <a:lnSpc>
                <a:spcPct val="170000"/>
              </a:lnSpc>
            </a:pPr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2017 году</a:t>
            </a:r>
          </a:p>
          <a:p>
            <a:pPr>
              <a:lnSpc>
                <a:spcPct val="170000"/>
              </a:lnSpc>
            </a:pPr>
            <a:r>
              <a:rPr lang="ru-RU" sz="6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</a:p>
          <a:p>
            <a:pPr>
              <a:lnSpc>
                <a:spcPct val="170000"/>
              </a:lnSpc>
            </a:pPr>
            <a:r>
              <a:rPr lang="ru-RU" sz="6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sz="5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по УВР</a:t>
            </a:r>
          </a:p>
          <a:p>
            <a:pPr>
              <a:lnSpc>
                <a:spcPct val="170000"/>
              </a:lnSpc>
            </a:pPr>
            <a:r>
              <a:rPr lang="ru-RU" sz="5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Михайлова Светлана Геннадьевна</a:t>
            </a:r>
          </a:p>
        </p:txBody>
      </p:sp>
      <p:pic>
        <p:nvPicPr>
          <p:cNvPr id="4" name="Рисунок 3" descr="F:\Погружение\lyceum95.t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Перечень дополнительных устройств, которыми разрешается пользоваться во время экзаменов по каждому предмету ОГЭ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572560" cy="5065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6572296"/>
              </a:tblGrid>
              <a:tr h="61257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Дополнительные предметы, которыми разрешается пользоваться во время экзаменов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25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орфографические словари.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25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линейка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25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непрограммируемый калькулятор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25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непрограммируемый калькулятор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25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линейка, карандаш и непрограммируемый калькулятор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25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непрограммируемый калькулятор, линейка и географический атлас для 7, 8 и 9 классов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25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полные тексты художественных произведений и сборники лирики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J:\ЕГЭ\на САЙТ  16.01.14\in_img_201113_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21537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экзаменов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Узнать результаты  ГИА можно на официальном информационном портале ЕГЭ: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«Результаты ОГЭ»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http://www.ege.spb.ru/</a:t>
            </a:r>
            <a:endParaRPr lang="ru-RU" sz="4000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im-tub-ap-ru.yandex.net/pic/9611c4599f0803555e7138d67bb717ca/www.lyceumprestige.ru/media/k2/items/cache/957f68251a4c401eb034febbf0fc418f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89375" cy="103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175653" cy="9540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Апелляция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412875"/>
            <a:ext cx="8578850" cy="5329238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rgbClr val="CE000C"/>
                </a:solidFill>
                <a:effectLst/>
                <a:latin typeface="Times New Roman" pitchFamily="18" charset="0"/>
                <a:cs typeface="Times New Roman" pitchFamily="18" charset="0"/>
              </a:rPr>
              <a:t>о нарушении установленного порядка проведения </a:t>
            </a:r>
            <a:r>
              <a:rPr lang="ru-RU" sz="3600" b="1" dirty="0" smtClean="0">
                <a:solidFill>
                  <a:srgbClr val="003399"/>
                </a:solidFill>
                <a:effectLst/>
                <a:latin typeface="Times New Roman" pitchFamily="18" charset="0"/>
                <a:cs typeface="Times New Roman" pitchFamily="18" charset="0"/>
              </a:rPr>
              <a:t>ГИА  - подается члену ГЭК, </a:t>
            </a:r>
            <a:r>
              <a:rPr lang="ru-RU" sz="3600" b="1" dirty="0">
                <a:solidFill>
                  <a:srgbClr val="003399"/>
                </a:solidFill>
                <a:effectLst/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600" b="1" dirty="0" smtClean="0">
                <a:solidFill>
                  <a:srgbClr val="003399"/>
                </a:solidFill>
                <a:effectLst/>
                <a:latin typeface="Times New Roman" pitchFamily="18" charset="0"/>
                <a:cs typeface="Times New Roman" pitchFamily="18" charset="0"/>
              </a:rPr>
              <a:t>покидая ППЭ</a:t>
            </a:r>
          </a:p>
          <a:p>
            <a:pPr>
              <a:defRPr/>
            </a:pPr>
            <a:r>
              <a:rPr lang="ru-RU" sz="3600" b="1" dirty="0">
                <a:solidFill>
                  <a:srgbClr val="CE000C"/>
                </a:solidFill>
                <a:effectLst/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600" b="1" dirty="0" smtClean="0">
                <a:solidFill>
                  <a:srgbClr val="CE000C"/>
                </a:solidFill>
                <a:effectLst/>
                <a:latin typeface="Times New Roman" pitchFamily="18" charset="0"/>
                <a:cs typeface="Times New Roman" pitchFamily="18" charset="0"/>
              </a:rPr>
              <a:t>несогласии </a:t>
            </a:r>
            <a:r>
              <a:rPr lang="ru-RU" sz="3600" b="1" dirty="0">
                <a:solidFill>
                  <a:srgbClr val="CE000C"/>
                </a:solidFill>
                <a:effectLst/>
                <a:latin typeface="Times New Roman" pitchFamily="18" charset="0"/>
                <a:cs typeface="Times New Roman" pitchFamily="18" charset="0"/>
              </a:rPr>
              <a:t>с выставленными </a:t>
            </a:r>
            <a:r>
              <a:rPr lang="ru-RU" sz="3600" b="1" dirty="0" smtClean="0">
                <a:solidFill>
                  <a:srgbClr val="CE000C"/>
                </a:solidFill>
                <a:effectLst/>
                <a:latin typeface="Times New Roman" pitchFamily="18" charset="0"/>
                <a:cs typeface="Times New Roman" pitchFamily="18" charset="0"/>
              </a:rPr>
              <a:t>баллами </a:t>
            </a:r>
            <a:r>
              <a:rPr lang="ru-RU" sz="3600" b="1" dirty="0" smtClean="0">
                <a:solidFill>
                  <a:srgbClr val="003399"/>
                </a:solidFill>
                <a:effectLst/>
                <a:latin typeface="Times New Roman" pitchFamily="18" charset="0"/>
                <a:cs typeface="Times New Roman" pitchFamily="18" charset="0"/>
              </a:rPr>
              <a:t>- подается в образовательное учреждение, в котором обучается, в </a:t>
            </a:r>
            <a:r>
              <a:rPr lang="ru-RU" sz="3600" b="1" dirty="0">
                <a:solidFill>
                  <a:srgbClr val="003399"/>
                </a:solidFill>
                <a:effectLst/>
                <a:latin typeface="Times New Roman" pitchFamily="18" charset="0"/>
                <a:cs typeface="Times New Roman" pitchFamily="18" charset="0"/>
              </a:rPr>
              <a:t>течение двух рабочих дней со дня объявления результатов ГИА</a:t>
            </a:r>
            <a:r>
              <a:rPr lang="ru-RU" sz="3600" b="1" dirty="0" smtClean="0">
                <a:solidFill>
                  <a:srgbClr val="003399"/>
                </a:solidFill>
                <a:effectLst/>
                <a:latin typeface="Times New Roman" pitchFamily="18" charset="0"/>
                <a:cs typeface="Times New Roman" pitchFamily="18" charset="0"/>
              </a:rPr>
              <a:t> по предмету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im-tub-ap-ru.yandex.net/pic/9611c4599f0803555e7138d67bb717ca/www.lyceumprestige.ru/media/k2/items/cache/957f68251a4c401eb034febbf0fc418f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19864" y="1"/>
            <a:ext cx="1437855" cy="100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244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4287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проведения ГИА в 9 классе в 2017 году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00079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800" b="1" dirty="0" smtClean="0">
                <a:solidFill>
                  <a:srgbClr val="FF0000"/>
                </a:solidFill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Итоговая аттестация – это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два обязательных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экзамена (русский язык и математика) и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два по выбору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учащегося,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влияющие на получение аттестата 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Усиление общественно-профессионального контроля (федеральные инспекторы и федеральные общественные наблюдатели)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места для личных вещей участников ГИА в здании, где расположен ППЭ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день проведения экзаменов в ППЭ по согласованию с территориальными подразделениями МВД России присутствуют сотрудники полиции и сотрудники ЧОП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получить информацию о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ГИА ?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Сайт лицея № 95:</a:t>
            </a:r>
            <a:r>
              <a:rPr lang="en-US" sz="4300" b="1" dirty="0" smtClean="0">
                <a:latin typeface="Times New Roman" pitchFamily="18" charset="0"/>
                <a:cs typeface="Times New Roman" pitchFamily="18" charset="0"/>
                <a:hlinkClick r:id="rId2" tooltip="перейти на сайт «Лицей № 95»"/>
              </a:rPr>
              <a:t>www.lyceum95.ru</a:t>
            </a:r>
            <a:endParaRPr lang="ru-RU" sz="4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Сайт ОО Калининского района:</a:t>
            </a:r>
          </a:p>
          <a:p>
            <a:pPr>
              <a:buNone/>
            </a:pPr>
            <a:r>
              <a:rPr lang="ru-RU" sz="4300" b="1" u="sng" dirty="0" smtClean="0">
                <a:solidFill>
                  <a:srgbClr val="ED73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u="sng" dirty="0" smtClean="0">
                <a:solidFill>
                  <a:srgbClr val="ED732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www.o</a:t>
            </a:r>
            <a:r>
              <a:rPr lang="ru-RU" sz="4300" b="1" u="sng" dirty="0" smtClean="0">
                <a:solidFill>
                  <a:srgbClr val="ED732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о-</a:t>
            </a:r>
            <a:r>
              <a:rPr lang="en-US" sz="4300" b="1" u="sng" dirty="0" smtClean="0">
                <a:solidFill>
                  <a:srgbClr val="ED732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kalina.ru</a:t>
            </a:r>
            <a:endParaRPr lang="ru-RU" sz="4300" b="1" u="sng" dirty="0" smtClean="0">
              <a:solidFill>
                <a:srgbClr val="ED732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Единый информационный портал ЕГЭ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СПб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://www.ege.spb.ru/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сайт ФИПИ 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www.fipi.ru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Информационный стенд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лицея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Горячая линия ОО Калининского района</a:t>
            </a:r>
          </a:p>
          <a:p>
            <a:pPr>
              <a:buNone/>
            </a:pPr>
            <a:endParaRPr lang="ru-RU" b="1" u="sng" dirty="0" smtClean="0">
              <a:solidFill>
                <a:srgbClr val="ED732F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Сведения о «горячей линии» Калининского района Санкт-Петербурга по вопросам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643050"/>
          <a:ext cx="8572560" cy="493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830085"/>
                <a:gridCol w="1456063"/>
                <a:gridCol w="1853208"/>
                <a:gridCol w="1575816"/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ФИО специалиста, ответственного за «горячую линию»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Должность специалиста, ответственного за «горячую линию» 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Телефон «горячей линии»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Дни недели, в которые работает «горячая линия»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Часы работы «горячей линии»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44205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Мезенцева Юлия Николаевна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Носкова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Ирина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Владимировна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Михайловская Наталья Павловна</a:t>
                      </a:r>
                    </a:p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начальник сектора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главный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специалист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ведущий специалист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417-47-53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417-47-46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Пятница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9.00 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– 12.00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9.00 – 12.00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354" name="Picture 17" descr="ФОН-1"/>
          <p:cNvPicPr>
            <a:picLocks noChangeAspect="1" noChangeArrowheads="1"/>
          </p:cNvPicPr>
          <p:nvPr/>
        </p:nvPicPr>
        <p:blipFill>
          <a:blip r:embed="rId2">
            <a:lum bright="6000"/>
          </a:blip>
          <a:srcRect t="1001"/>
          <a:stretch>
            <a:fillRect/>
          </a:stretch>
        </p:blipFill>
        <p:spPr bwMode="auto">
          <a:xfrm>
            <a:off x="0" y="674688"/>
            <a:ext cx="9144000" cy="618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835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36613"/>
            <a:ext cx="8785225" cy="86518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Нормативное  обеспечение</a:t>
            </a:r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500174"/>
            <a:ext cx="8785225" cy="481013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29.12.2013 № 273-ФЗ </a:t>
            </a:r>
            <a:b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</a:t>
            </a:r>
          </a:p>
          <a:p>
            <a:pPr>
              <a:lnSpc>
                <a:spcPct val="80000"/>
              </a:lnSpc>
              <a:buNone/>
            </a:pPr>
            <a:endParaRPr 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 №1394 от 25.12.2013 </a:t>
            </a:r>
            <a:b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«Об утверждении Порядка проведения государственной итоговой аттестации по образовательным программам основного общего образования»</a:t>
            </a:r>
          </a:p>
          <a:p>
            <a:pPr>
              <a:lnSpc>
                <a:spcPct val="80000"/>
              </a:lnSpc>
              <a:buNone/>
            </a:pPr>
            <a:endParaRPr lang="ru-RU" alt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altLang="ru-RU" sz="2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alt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 от 16.01.2015 № 10 «О внесении изменений в Порядок проведения государственной итоговой аттестации по образовательным программам основного общего образования, утвержденный приказом </a:t>
            </a:r>
            <a:r>
              <a:rPr lang="ru-RU" altLang="ru-RU" sz="2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alt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 от 25.12.2013 №1394»</a:t>
            </a:r>
          </a:p>
          <a:p>
            <a:endParaRPr lang="ru-RU" alt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 11.04.2016 № 02-146 «О количестве сдаваемых предметов в IX классе»</a:t>
            </a:r>
          </a:p>
          <a:p>
            <a:endParaRPr lang="ru-RU" alt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alt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alt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400" b="1" dirty="0" smtClean="0">
              <a:solidFill>
                <a:srgbClr val="0070C0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-26988"/>
            <a:ext cx="9118600" cy="1125538"/>
            <a:chOff x="0" y="0"/>
            <a:chExt cx="5744" cy="709"/>
          </a:xfrm>
        </p:grpSpPr>
        <p:pic>
          <p:nvPicPr>
            <p:cNvPr id="228358" name="Picture 12" descr="http://shteltn.ucoz.ru/_nw/1/81465818.jpg"/>
            <p:cNvPicPr>
              <a:picLocks noChangeAspect="1" noChangeArrowheads="1"/>
            </p:cNvPicPr>
            <p:nvPr/>
          </p:nvPicPr>
          <p:blipFill>
            <a:blip r:embed="rId3"/>
            <a:srcRect l="9843" t="12030" r="2112" b="13881"/>
            <a:stretch>
              <a:fillRect/>
            </a:stretch>
          </p:blipFill>
          <p:spPr bwMode="auto">
            <a:xfrm>
              <a:off x="0" y="0"/>
              <a:ext cx="5744" cy="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8359" name="Picture 7" descr="8376805_P00D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" y="145"/>
              <a:ext cx="536" cy="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8360" name="Picture 8" descr="логотип новый 3 (1)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93" y="186"/>
              <a:ext cx="52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8361" name="Text Box 9"/>
            <p:cNvSpPr txBox="1">
              <a:spLocks noChangeArrowheads="1"/>
            </p:cNvSpPr>
            <p:nvPr/>
          </p:nvSpPr>
          <p:spPr bwMode="auto">
            <a:xfrm>
              <a:off x="884" y="266"/>
              <a:ext cx="44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200" b="1">
                  <a:solidFill>
                    <a:schemeClr val="accent1"/>
                  </a:solidFill>
                </a:rPr>
                <a:t>Правительство Санкт-Петербурга                                                       Комитет по образованию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57158" y="142852"/>
            <a:ext cx="7500990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dirty="0">
                <a:solidFill>
                  <a:srgbClr val="000099"/>
                </a:solidFill>
                <a:latin typeface="Cambria" pitchFamily="18" charset="0"/>
              </a:rPr>
              <a:t>Государственная итоговая </a:t>
            </a:r>
            <a:r>
              <a:rPr lang="ru-RU" sz="3000" b="1" dirty="0" smtClean="0">
                <a:solidFill>
                  <a:srgbClr val="000099"/>
                </a:solidFill>
                <a:latin typeface="Cambria" pitchFamily="18" charset="0"/>
              </a:rPr>
              <a:t>аттестация,</a:t>
            </a:r>
            <a:br>
              <a:rPr lang="ru-RU" sz="3000" b="1" dirty="0" smtClean="0">
                <a:solidFill>
                  <a:srgbClr val="000099"/>
                </a:solidFill>
                <a:latin typeface="Cambria" pitchFamily="18" charset="0"/>
              </a:rPr>
            </a:br>
            <a:r>
              <a:rPr lang="ru-RU" sz="3000" b="1" dirty="0" smtClean="0">
                <a:solidFill>
                  <a:srgbClr val="000099"/>
                </a:solidFill>
                <a:latin typeface="Cambria" pitchFamily="18" charset="0"/>
              </a:rPr>
              <a:t>9 классы</a:t>
            </a:r>
            <a:endParaRPr lang="ru-RU" sz="3000" b="1" dirty="0">
              <a:solidFill>
                <a:srgbClr val="000099"/>
              </a:solidFill>
              <a:latin typeface="Cambria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28728" y="2500306"/>
            <a:ext cx="7019603" cy="864096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latin typeface="Cambria" pitchFamily="18" charset="0"/>
              </a:rPr>
              <a:t>2 предмета по выбору </a:t>
            </a:r>
          </a:p>
          <a:p>
            <a:pPr algn="ctr">
              <a:defRPr/>
            </a:pPr>
            <a:r>
              <a:rPr lang="ru-RU" sz="1400" b="1" dirty="0">
                <a:solidFill>
                  <a:srgbClr val="000099"/>
                </a:solidFill>
                <a:latin typeface="Cambria" pitchFamily="18" charset="0"/>
              </a:rPr>
              <a:t>(</a:t>
            </a:r>
            <a:r>
              <a:rPr lang="ru-RU" sz="1600" b="1" dirty="0">
                <a:solidFill>
                  <a:srgbClr val="000099"/>
                </a:solidFill>
                <a:latin typeface="Cambria" pitchFamily="18" charset="0"/>
              </a:rPr>
              <a:t>физика, химия, биология, история, география, информатика и ИКТ, иностранные языки, обществознание, литература)</a:t>
            </a:r>
            <a:endParaRPr lang="ru-RU" sz="1400" b="1" dirty="0">
              <a:solidFill>
                <a:srgbClr val="000099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24901" y="4149080"/>
            <a:ext cx="3363129" cy="1923125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latin typeface="Cambria" pitchFamily="18" charset="0"/>
              </a:rPr>
              <a:t>по обязательным предметам</a:t>
            </a:r>
          </a:p>
          <a:p>
            <a:pPr algn="ctr">
              <a:defRPr/>
            </a:pPr>
            <a:r>
              <a:rPr lang="ru-RU" sz="1400" b="1" i="1" dirty="0">
                <a:solidFill>
                  <a:srgbClr val="000099"/>
                </a:solidFill>
                <a:latin typeface="Cambria" panose="02040503050406030204" pitchFamily="18" charset="0"/>
              </a:rPr>
              <a:t>Пересдача неудовлетворительных результатов по одному из обязательных предметов</a:t>
            </a:r>
            <a:endParaRPr lang="ru-RU" sz="1400" b="1" dirty="0">
              <a:solidFill>
                <a:srgbClr val="000099"/>
              </a:solidFill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68268" y="4149103"/>
            <a:ext cx="3248769" cy="1923103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latin typeface="Cambria" pitchFamily="18" charset="0"/>
              </a:rPr>
              <a:t>по четырем  учебным предметам</a:t>
            </a:r>
          </a:p>
          <a:p>
            <a:pPr algn="ctr">
              <a:defRPr/>
            </a:pPr>
            <a:r>
              <a:rPr lang="ru-RU" sz="1400" b="1" i="1" dirty="0">
                <a:solidFill>
                  <a:srgbClr val="000099"/>
                </a:solidFill>
                <a:latin typeface="Cambria" panose="02040503050406030204" pitchFamily="18" charset="0"/>
              </a:rPr>
              <a:t>Пересдача не более двух неудовлетворительных результатов </a:t>
            </a:r>
            <a:endParaRPr lang="ru-RU" sz="1400" b="1" i="1" dirty="0" smtClean="0">
              <a:solidFill>
                <a:srgbClr val="000099"/>
              </a:solidFill>
              <a:latin typeface="Cambria" panose="02040503050406030204" pitchFamily="18" charset="0"/>
            </a:endParaRPr>
          </a:p>
          <a:p>
            <a:pPr algn="ctr">
              <a:defRPr/>
            </a:pPr>
            <a:r>
              <a:rPr lang="ru-RU" sz="1400" b="1" i="1" dirty="0" smtClean="0">
                <a:solidFill>
                  <a:srgbClr val="000099"/>
                </a:solidFill>
                <a:latin typeface="Cambria" panose="02040503050406030204" pitchFamily="18" charset="0"/>
              </a:rPr>
              <a:t>по </a:t>
            </a:r>
            <a:r>
              <a:rPr lang="ru-RU" sz="1400" b="1" i="1" dirty="0">
                <a:solidFill>
                  <a:srgbClr val="000099"/>
                </a:solidFill>
                <a:latin typeface="Cambria" panose="02040503050406030204" pitchFamily="18" charset="0"/>
              </a:rPr>
              <a:t>всем учебным предметам</a:t>
            </a:r>
            <a:endParaRPr lang="ru-RU" sz="1400" b="1" dirty="0">
              <a:solidFill>
                <a:srgbClr val="000099"/>
              </a:solidFill>
              <a:latin typeface="Cambr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818769" y="1052736"/>
            <a:ext cx="26616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chemeClr val="accent2"/>
                </a:solidFill>
                <a:latin typeface="Cambria" pitchFamily="18" charset="0"/>
              </a:rPr>
              <a:t>2015-2016 гг.</a:t>
            </a:r>
            <a:endParaRPr lang="ru-RU" sz="3000" b="1" dirty="0">
              <a:solidFill>
                <a:schemeClr val="accent2"/>
              </a:solidFill>
              <a:latin typeface="Cambria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785090" y="1052736"/>
            <a:ext cx="26616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chemeClr val="accent2"/>
                </a:solidFill>
                <a:latin typeface="Cambria" pitchFamily="18" charset="0"/>
              </a:rPr>
              <a:t>2016-2017гг.</a:t>
            </a:r>
            <a:endParaRPr lang="ru-RU" sz="3000" b="1" dirty="0">
              <a:solidFill>
                <a:schemeClr val="accent2"/>
              </a:solidFill>
              <a:latin typeface="Cambria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427178" y="1556792"/>
            <a:ext cx="7019603" cy="792088"/>
          </a:xfrm>
          <a:prstGeom prst="rect">
            <a:avLst/>
          </a:prstGeom>
          <a:solidFill>
            <a:srgbClr val="B9CDE5">
              <a:alpha val="29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200" b="1" dirty="0" smtClean="0">
              <a:solidFill>
                <a:srgbClr val="000099"/>
              </a:solidFill>
              <a:latin typeface="Cambria" pitchFamily="18" charset="0"/>
              <a:ea typeface="Verdana" pitchFamily="34" charset="0"/>
              <a:cs typeface="Verdana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b="1" dirty="0" smtClean="0">
                <a:solidFill>
                  <a:srgbClr val="0000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Обязательные предметы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b="1" dirty="0" smtClean="0">
                <a:solidFill>
                  <a:srgbClr val="0000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(русский язык, математика)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200" b="1" dirty="0" smtClean="0">
              <a:solidFill>
                <a:srgbClr val="000099"/>
              </a:solidFill>
              <a:latin typeface="Cambr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28728" y="3500438"/>
            <a:ext cx="7019603" cy="494915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Cambria" pitchFamily="18" charset="0"/>
              </a:rPr>
              <a:t>Аттестат = успешные результаты ГИА </a:t>
            </a:r>
            <a:endParaRPr lang="ru-RU" sz="2400" b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5" name="Стрелка вниз 34"/>
          <p:cNvSpPr/>
          <p:nvPr/>
        </p:nvSpPr>
        <p:spPr>
          <a:xfrm>
            <a:off x="4743488" y="5517357"/>
            <a:ext cx="554037" cy="35983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1" name="Picture 2" descr="https://im-tub-ap-ru.yandex.net/pic/9611c4599f0803555e7138d67bb717ca/www.lyceumprestige.ru/media/k2/items/cache/957f68251a4c401eb034febbf0fc418f_X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22570" y="1"/>
            <a:ext cx="1335149" cy="92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990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426" name="Picture 17" descr="ФОН-1"/>
          <p:cNvPicPr>
            <a:picLocks noChangeAspect="1" noChangeArrowheads="1"/>
          </p:cNvPicPr>
          <p:nvPr/>
        </p:nvPicPr>
        <p:blipFill>
          <a:blip r:embed="rId2">
            <a:lum bright="6000"/>
          </a:blip>
          <a:srcRect t="1001"/>
          <a:stretch>
            <a:fillRect/>
          </a:stretch>
        </p:blipFill>
        <p:spPr bwMode="auto">
          <a:xfrm>
            <a:off x="-428660" y="674688"/>
            <a:ext cx="9144000" cy="618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981075"/>
            <a:ext cx="8785225" cy="503238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  ГИА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-26988"/>
            <a:ext cx="9118600" cy="1027096"/>
            <a:chOff x="0" y="0"/>
            <a:chExt cx="5744" cy="709"/>
          </a:xfrm>
        </p:grpSpPr>
        <p:pic>
          <p:nvPicPr>
            <p:cNvPr id="231429" name="Picture 12" descr="http://shteltn.ucoz.ru/_nw/1/81465818.jpg"/>
            <p:cNvPicPr>
              <a:picLocks noChangeAspect="1" noChangeArrowheads="1"/>
            </p:cNvPicPr>
            <p:nvPr/>
          </p:nvPicPr>
          <p:blipFill>
            <a:blip r:embed="rId3"/>
            <a:srcRect l="9843" t="12030" r="2112" b="13881"/>
            <a:stretch>
              <a:fillRect/>
            </a:stretch>
          </p:blipFill>
          <p:spPr bwMode="auto">
            <a:xfrm>
              <a:off x="0" y="0"/>
              <a:ext cx="5744" cy="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1430" name="Picture 7" descr="8376805_P00D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" y="145"/>
              <a:ext cx="536" cy="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1431" name="Picture 8" descr="логотип новый 3 (1)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93" y="186"/>
              <a:ext cx="52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1432" name="Text Box 9"/>
            <p:cNvSpPr txBox="1">
              <a:spLocks noChangeArrowheads="1"/>
            </p:cNvSpPr>
            <p:nvPr/>
          </p:nvSpPr>
          <p:spPr bwMode="auto">
            <a:xfrm>
              <a:off x="884" y="266"/>
              <a:ext cx="44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200" b="1" dirty="0">
                  <a:solidFill>
                    <a:schemeClr val="accent1"/>
                  </a:solidFill>
                </a:rPr>
                <a:t>Правительство Санкт-Петербурга                                                       Комитет по образованию</a:t>
              </a:r>
            </a:p>
          </p:txBody>
        </p:sp>
      </p:grpSp>
      <p:sp>
        <p:nvSpPr>
          <p:cNvPr id="231433" name="Rectangle 9"/>
          <p:cNvSpPr>
            <a:spLocks noChangeArrowheads="1"/>
          </p:cNvSpPr>
          <p:nvPr/>
        </p:nvSpPr>
        <p:spPr bwMode="auto">
          <a:xfrm>
            <a:off x="900113" y="2636838"/>
            <a:ext cx="1800225" cy="576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ОГЭ</a:t>
            </a:r>
            <a:endParaRPr lang="ru-RU" sz="2400" b="1" dirty="0"/>
          </a:p>
        </p:txBody>
      </p:sp>
      <p:sp>
        <p:nvSpPr>
          <p:cNvPr id="231434" name="Rectangle 10"/>
          <p:cNvSpPr>
            <a:spLocks noChangeArrowheads="1"/>
          </p:cNvSpPr>
          <p:nvPr/>
        </p:nvSpPr>
        <p:spPr bwMode="auto">
          <a:xfrm>
            <a:off x="6227763" y="2708275"/>
            <a:ext cx="1800225" cy="503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ГВЭ</a:t>
            </a:r>
          </a:p>
        </p:txBody>
      </p:sp>
      <p:sp>
        <p:nvSpPr>
          <p:cNvPr id="231435" name="Rectangle 11"/>
          <p:cNvSpPr>
            <a:spLocks noChangeArrowheads="1"/>
          </p:cNvSpPr>
          <p:nvPr/>
        </p:nvSpPr>
        <p:spPr bwMode="auto">
          <a:xfrm>
            <a:off x="3059113" y="1557338"/>
            <a:ext cx="3168650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/>
              <a:t>Государственная </a:t>
            </a:r>
          </a:p>
          <a:p>
            <a:pPr algn="ctr"/>
            <a:r>
              <a:rPr lang="ru-RU" b="1" dirty="0"/>
              <a:t>итоговая аттестация</a:t>
            </a:r>
          </a:p>
        </p:txBody>
      </p:sp>
      <p:sp>
        <p:nvSpPr>
          <p:cNvPr id="231436" name="Line 12"/>
          <p:cNvSpPr>
            <a:spLocks noChangeShapeType="1"/>
          </p:cNvSpPr>
          <p:nvPr/>
        </p:nvSpPr>
        <p:spPr bwMode="auto">
          <a:xfrm flipH="1">
            <a:off x="2411413" y="2205038"/>
            <a:ext cx="13668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1437" name="Line 13"/>
          <p:cNvSpPr>
            <a:spLocks noChangeShapeType="1"/>
          </p:cNvSpPr>
          <p:nvPr/>
        </p:nvSpPr>
        <p:spPr bwMode="auto">
          <a:xfrm>
            <a:off x="5148263" y="2205038"/>
            <a:ext cx="129698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1438" name="Rectangle 14"/>
          <p:cNvSpPr>
            <a:spLocks noChangeArrowheads="1"/>
          </p:cNvSpPr>
          <p:nvPr/>
        </p:nvSpPr>
        <p:spPr bwMode="auto">
          <a:xfrm>
            <a:off x="468313" y="3429000"/>
            <a:ext cx="3743325" cy="12255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 dirty="0"/>
          </a:p>
          <a:p>
            <a:pPr algn="ctr"/>
            <a:r>
              <a:rPr lang="ru-RU" b="1" dirty="0"/>
              <a:t>Контрольные измерительные </a:t>
            </a:r>
          </a:p>
          <a:p>
            <a:pPr algn="ctr"/>
            <a:r>
              <a:rPr lang="ru-RU" b="1" dirty="0"/>
              <a:t>материалы (КИМ) -</a:t>
            </a:r>
          </a:p>
          <a:p>
            <a:pPr algn="ctr"/>
            <a:r>
              <a:rPr lang="ru-RU" b="1" dirty="0"/>
              <a:t>комплексы заданий </a:t>
            </a:r>
          </a:p>
          <a:p>
            <a:pPr algn="ctr"/>
            <a:r>
              <a:rPr lang="ru-RU" b="1" dirty="0"/>
              <a:t>стандартизированной формы</a:t>
            </a:r>
          </a:p>
          <a:p>
            <a:pPr algn="ctr"/>
            <a:endParaRPr lang="ru-RU" sz="2000" b="1" dirty="0"/>
          </a:p>
        </p:txBody>
      </p:sp>
      <p:sp>
        <p:nvSpPr>
          <p:cNvPr id="231439" name="Rectangle 15"/>
          <p:cNvSpPr>
            <a:spLocks noChangeArrowheads="1"/>
          </p:cNvSpPr>
          <p:nvPr/>
        </p:nvSpPr>
        <p:spPr bwMode="auto">
          <a:xfrm>
            <a:off x="4786314" y="3429000"/>
            <a:ext cx="3814764" cy="12144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Письменные и устные экзамены </a:t>
            </a:r>
          </a:p>
          <a:p>
            <a:pPr algn="ctr"/>
            <a:r>
              <a:rPr lang="ru-RU" sz="2000" b="1" dirty="0"/>
              <a:t>с использованием текстов, тем, </a:t>
            </a:r>
          </a:p>
          <a:p>
            <a:pPr algn="ctr"/>
            <a:r>
              <a:rPr lang="ru-RU" sz="2000" b="1" dirty="0"/>
              <a:t>заданий, билетов</a:t>
            </a:r>
          </a:p>
          <a:p>
            <a:pPr algn="ctr"/>
            <a:endParaRPr lang="ru-RU" sz="1600" b="1" dirty="0"/>
          </a:p>
        </p:txBody>
      </p:sp>
      <p:sp>
        <p:nvSpPr>
          <p:cNvPr id="231440" name="Line 16"/>
          <p:cNvSpPr>
            <a:spLocks noChangeShapeType="1"/>
          </p:cNvSpPr>
          <p:nvPr/>
        </p:nvSpPr>
        <p:spPr bwMode="auto">
          <a:xfrm>
            <a:off x="1692275" y="35734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1441" name="Line 17"/>
          <p:cNvSpPr>
            <a:spLocks noChangeShapeType="1"/>
          </p:cNvSpPr>
          <p:nvPr/>
        </p:nvSpPr>
        <p:spPr bwMode="auto">
          <a:xfrm>
            <a:off x="1619250" y="31416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1442" name="Line 18"/>
          <p:cNvSpPr>
            <a:spLocks noChangeShapeType="1"/>
          </p:cNvSpPr>
          <p:nvPr/>
        </p:nvSpPr>
        <p:spPr bwMode="auto">
          <a:xfrm>
            <a:off x="7164388" y="31416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1443" name="Rectangle 19"/>
          <p:cNvSpPr>
            <a:spLocks noChangeArrowheads="1"/>
          </p:cNvSpPr>
          <p:nvPr/>
        </p:nvSpPr>
        <p:spPr bwMode="auto">
          <a:xfrm>
            <a:off x="468313" y="4786322"/>
            <a:ext cx="3671887" cy="18827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  <a:p>
            <a:endParaRPr lang="ru-RU" dirty="0"/>
          </a:p>
          <a:p>
            <a:r>
              <a:rPr lang="ru-RU" b="1" dirty="0"/>
              <a:t>- для обучающихся </a:t>
            </a:r>
          </a:p>
          <a:p>
            <a:r>
              <a:rPr lang="ru-RU" b="1" dirty="0"/>
              <a:t>образовательных организаций; </a:t>
            </a:r>
          </a:p>
          <a:p>
            <a:r>
              <a:rPr lang="ru-RU" b="1" dirty="0"/>
              <a:t>- для лиц, освоивших ОП </a:t>
            </a:r>
          </a:p>
          <a:p>
            <a:r>
              <a:rPr lang="ru-RU" b="1" dirty="0"/>
              <a:t>ООО в форме семейного  </a:t>
            </a:r>
          </a:p>
          <a:p>
            <a:r>
              <a:rPr lang="ru-RU" b="1" dirty="0"/>
              <a:t>образования (самообразования)</a:t>
            </a:r>
          </a:p>
          <a:p>
            <a:r>
              <a:rPr lang="ru-RU" b="1" dirty="0"/>
              <a:t> и допущенных </a:t>
            </a:r>
          </a:p>
          <a:p>
            <a:r>
              <a:rPr lang="ru-RU" b="1" dirty="0"/>
              <a:t>в текущем году к ГИА</a:t>
            </a:r>
            <a:endParaRPr lang="ru-RU" sz="1600" b="1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31444" name="Rectangle 20"/>
          <p:cNvSpPr>
            <a:spLocks noChangeArrowheads="1"/>
          </p:cNvSpPr>
          <p:nvPr/>
        </p:nvSpPr>
        <p:spPr bwMode="auto">
          <a:xfrm>
            <a:off x="4859338" y="4797425"/>
            <a:ext cx="4033837" cy="1773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/>
              <a:t>- для обучающихся</a:t>
            </a:r>
            <a:br>
              <a:rPr lang="ru-RU" b="1" dirty="0"/>
            </a:br>
            <a:r>
              <a:rPr lang="ru-RU" b="1" dirty="0"/>
              <a:t>специальных учебно-воспитательных </a:t>
            </a:r>
          </a:p>
          <a:p>
            <a:r>
              <a:rPr lang="ru-RU" b="1" dirty="0"/>
              <a:t>учреждений закрытого типа;</a:t>
            </a:r>
          </a:p>
          <a:p>
            <a:r>
              <a:rPr lang="ru-RU" b="1" dirty="0"/>
              <a:t>- обучающихся образовательных</a:t>
            </a:r>
            <a:br>
              <a:rPr lang="ru-RU" b="1" dirty="0"/>
            </a:br>
            <a:r>
              <a:rPr lang="ru-RU" b="1" dirty="0"/>
              <a:t>организаций за пределами РФ;</a:t>
            </a:r>
          </a:p>
          <a:p>
            <a:r>
              <a:rPr lang="ru-RU" b="1" dirty="0"/>
              <a:t>- обучающихся с ОВЗ, инвалидов</a:t>
            </a:r>
          </a:p>
        </p:txBody>
      </p:sp>
      <p:sp>
        <p:nvSpPr>
          <p:cNvPr id="231445" name="Line 21"/>
          <p:cNvSpPr>
            <a:spLocks noChangeShapeType="1"/>
          </p:cNvSpPr>
          <p:nvPr/>
        </p:nvSpPr>
        <p:spPr bwMode="auto">
          <a:xfrm>
            <a:off x="1619250" y="45815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1446" name="Line 22"/>
          <p:cNvSpPr>
            <a:spLocks noChangeShapeType="1"/>
          </p:cNvSpPr>
          <p:nvPr/>
        </p:nvSpPr>
        <p:spPr bwMode="auto">
          <a:xfrm>
            <a:off x="7235825" y="45085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071569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УЧАСТНИКАМ С ОВЗ</a:t>
            </a:r>
            <a:br>
              <a:rPr lang="ru-RU" b="1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785794"/>
            <a:ext cx="8643998" cy="5643602"/>
          </a:xfrm>
        </p:spPr>
        <p:txBody>
          <a:bodyPr>
            <a:normAutofit fontScale="62500" lnSpcReduction="20000"/>
          </a:bodyPr>
          <a:lstStyle/>
          <a:p>
            <a:r>
              <a:rPr lang="ru-RU" b="1" cap="all" dirty="0" smtClean="0"/>
              <a:t>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участникам с ограниченными возможностями здоровья (ОВЗ)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относятся лица, имеющие недостатки в физическом и (или) психическом развитии, в том числе глухие, слабослышащие, слепые, слабовидящие, с тяжелыми нарушениями речи, с нарушениями опорно-двигательного аппарата, дети-инвалиды и инвалиды. 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Выпускники IX классов с ОВЗ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право добровольно выбрать формат выпускных испытаний – это может быть 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основной государственный экзамен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либо </a:t>
            </a:r>
            <a:r>
              <a:rPr lang="ru-RU" b="1" u="sng" dirty="0" smtClean="0">
                <a:solidFill>
                  <a:srgbClr val="ED732F"/>
                </a:solidFill>
                <a:latin typeface="Times New Roman" pitchFamily="18" charset="0"/>
                <a:cs typeface="Times New Roman" pitchFamily="18" charset="0"/>
              </a:rPr>
              <a:t>государственный выпускной экзамен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Существуют специальные правила организации ГИА для выпускников с ограниченными возможностями здоровья. 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проведения экзамена для участников организуются питание и перерывы для проведения необходимых медико-профилактических процедур.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 экзамена увеличивается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1,5 часа.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Продолжительность ОГЭ по иностранным языкам (раздел «Говорение») увеличивается на 30 минут.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im-tub-ap-ru.yandex.net/pic/9611c4599f0803555e7138d67bb717ca/www.lyceumprestige.ru/media/k2/items/cache/957f68251a4c401eb034febbf0fc418f_X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89375" cy="103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86634" cy="122553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 к государственной итоговой аттестации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Ст. 59 Закона РФ «Об образовании в РФ»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«… к государственной итоговой аттестации допускаются учащиеся,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имеющие академической задолженности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 в полном объеме выполнившие учебный план ОУ»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(имеющие годовые отметки по всем учебным предметам учебного плана за IX класс не ниже удовлетворительных)</a:t>
            </a:r>
          </a:p>
          <a:p>
            <a:pPr algn="ctr"/>
            <a:endParaRPr lang="ru-RU" dirty="0"/>
          </a:p>
        </p:txBody>
      </p:sp>
      <p:pic>
        <p:nvPicPr>
          <p:cNvPr id="4" name="Picture 2" descr="https://im-tub-ap-ru.yandex.net/pic/9611c4599f0803555e7138d67bb717ca/www.lyceumprestige.ru/media/k2/items/cache/957f68251a4c401eb034febbf0fc418f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89375" cy="103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Сроки проведения  ГИА 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643998" cy="6715148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i="1" dirty="0" smtClean="0"/>
              <a:t>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РАСПИСАНИЕ    ГИА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продолжительность экзаменов по каждому образовательному предмету ежегодно устанавливает  приказ Министерства образования и науки Российской Федерации.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Досрочный период -  для отдельных категорий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обучающихся.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Заявление -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1 марта. 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Заявление на участие в ГИА-9  подается в  лицее.</a:t>
            </a: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im-tub-ap-ru.yandex.net/pic/9611c4599f0803555e7138d67bb717ca/www.lyceumprestige.ru/media/k2/items/cache/957f68251a4c401eb034febbf0fc418f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89375" cy="103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532" y="1785926"/>
            <a:ext cx="8424936" cy="366254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Досрочный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20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апреля по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мая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26 мая по 29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июня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Дополнительный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5 сентября    по  20  сентября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14290"/>
            <a:ext cx="6000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Расписание ГИА</a:t>
            </a:r>
            <a:r>
              <a:rPr lang="ru-RU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s://im-tub-ap-ru.yandex.net/pic/9611c4599f0803555e7138d67bb717ca/www.lyceumprestige.ru/media/k2/items/cache/957f68251a4c401eb034febbf0fc418f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89375" cy="103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4899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Продолжительность экзаменов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Русский язык,   математика, литература- 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3ч 55 минут (235 минут)</a:t>
            </a:r>
          </a:p>
          <a:p>
            <a:pPr>
              <a:buNone/>
            </a:pP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Физика, обществознание, история, биология- 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часа (180минут)</a:t>
            </a: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Химия, география, иностранные языки (письменная часть)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-2 часа (120 минут)</a:t>
            </a: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Информатика и ИКТ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-2 часа 30 минут (150 минут) </a:t>
            </a: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Иностранные языки 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раздел «Говорение»- 15 минут.</a:t>
            </a:r>
          </a:p>
          <a:p>
            <a:pPr algn="ctr">
              <a:buNone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Начало экзамена в 10-00</a:t>
            </a:r>
          </a:p>
          <a:p>
            <a:pPr algn="ctr">
              <a:buNone/>
            </a:pP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Сбор в лицее в 8-30-9-00</a:t>
            </a:r>
            <a:endParaRPr lang="ru-RU" sz="5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1427</TotalTime>
  <Words>733</Words>
  <Application>Microsoft Office PowerPoint</Application>
  <PresentationFormat>Экран (4:3)</PresentationFormat>
  <Paragraphs>184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                                                                                                                                                                              Государственное бюджетное общеобразовательное учреждение лицей № 95                Калининского района Санкт-Петербурга</vt:lpstr>
      <vt:lpstr>Нормативное  обеспечение</vt:lpstr>
      <vt:lpstr>Слайд 3</vt:lpstr>
      <vt:lpstr>Формы   ГИА</vt:lpstr>
      <vt:lpstr>УЧАСТНИКАМ С ОВЗ </vt:lpstr>
      <vt:lpstr>Допуск к государственной итоговой аттестации</vt:lpstr>
      <vt:lpstr>Сроки проведения  ГИА  </vt:lpstr>
      <vt:lpstr>Слайд 8</vt:lpstr>
      <vt:lpstr>Продолжительность экзаменов</vt:lpstr>
      <vt:lpstr>Перечень дополнительных устройств, которыми разрешается пользоваться во время экзаменов по каждому предмету ОГЭ</vt:lpstr>
      <vt:lpstr>Слайд 11</vt:lpstr>
      <vt:lpstr>Результаты экзаменов</vt:lpstr>
      <vt:lpstr>Апелляция</vt:lpstr>
      <vt:lpstr>Особенности проведения ГИА в 9 классе в 2017 году </vt:lpstr>
      <vt:lpstr>Где получить информацию о ГИА ?</vt:lpstr>
      <vt:lpstr>Сведения о «горячей линии» Калининского района Санкт-Петербурга по вопросам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лицей № 95</dc:title>
  <dc:creator>User</dc:creator>
  <cp:lastModifiedBy>user</cp:lastModifiedBy>
  <cp:revision>153</cp:revision>
  <dcterms:created xsi:type="dcterms:W3CDTF">2013-11-07T16:37:59Z</dcterms:created>
  <dcterms:modified xsi:type="dcterms:W3CDTF">2016-11-19T08:21:13Z</dcterms:modified>
</cp:coreProperties>
</file>