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3" r:id="rId4"/>
    <p:sldId id="292" r:id="rId5"/>
    <p:sldId id="269" r:id="rId6"/>
    <p:sldId id="295" r:id="rId7"/>
    <p:sldId id="260" r:id="rId8"/>
    <p:sldId id="280" r:id="rId9"/>
    <p:sldId id="294" r:id="rId10"/>
    <p:sldId id="265" r:id="rId11"/>
    <p:sldId id="296" r:id="rId12"/>
    <p:sldId id="297" r:id="rId13"/>
    <p:sldId id="287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FA7"/>
    <a:srgbClr val="ED732F"/>
    <a:srgbClr val="EB641B"/>
    <a:srgbClr val="FF7C80"/>
    <a:srgbClr val="CDE0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30BC-E4D9-4A85-B464-75AD382ADA59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9F2B-DCA7-4B85-AEF3-B3C96ED90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&#1086;-kalina.ru/" TargetMode="External"/><Relationship Id="rId2" Type="http://schemas.openxmlformats.org/officeDocument/2006/relationships/hyperlink" Target="http://www.lyceum95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лицей № 95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Калининского района Санкт-Петербурга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358114" cy="4929222"/>
          </a:xfrm>
          <a:solidFill>
            <a:schemeClr val="bg2"/>
          </a:solidFill>
          <a:ln w="38100">
            <a:noFill/>
            <a:prstDash val="sysDot"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государственной итоговой аттестации 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 9-х классов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ГБОУ лицее № 95 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Калининского района Санкт- Петербурга </a:t>
            </a:r>
          </a:p>
          <a:p>
            <a:pPr>
              <a:lnSpc>
                <a:spcPct val="17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2016 году</a:t>
            </a: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УВР</a:t>
            </a:r>
          </a:p>
          <a:p>
            <a:pPr algn="r"/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Михайлова С.Г.</a:t>
            </a:r>
          </a:p>
        </p:txBody>
      </p:sp>
      <p:pic>
        <p:nvPicPr>
          <p:cNvPr id="4" name="Рисунок 3" descr="F:\Погружение\lyceum95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J:\ЕГЭ\на САЙТ  16.01.14\in_img_201113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15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Узнать результаты  ГИА можно на официальном информационном портале ЕГЭ: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«Результаты ЕГЭ»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</a:rPr>
              <a:t>http://www.ege.spb.ru/</a:t>
            </a:r>
            <a:endParaRPr lang="ru-RU" sz="40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89375" cy="10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75653" cy="954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Апелляция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8578850" cy="532923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E000C"/>
                </a:solidFill>
                <a:effectLst/>
              </a:rPr>
              <a:t>о нарушении установленного порядка проведения </a:t>
            </a:r>
            <a:r>
              <a:rPr lang="ru-RU" sz="3600" b="1" dirty="0" smtClean="0">
                <a:solidFill>
                  <a:srgbClr val="003399"/>
                </a:solidFill>
                <a:effectLst/>
              </a:rPr>
              <a:t>ГИА  - подается члену ГЭК, </a:t>
            </a:r>
            <a:r>
              <a:rPr lang="ru-RU" sz="3600" b="1" dirty="0">
                <a:solidFill>
                  <a:srgbClr val="003399"/>
                </a:solidFill>
                <a:effectLst/>
              </a:rPr>
              <a:t>не </a:t>
            </a:r>
            <a:r>
              <a:rPr lang="ru-RU" sz="3600" b="1" dirty="0" smtClean="0">
                <a:solidFill>
                  <a:srgbClr val="003399"/>
                </a:solidFill>
                <a:effectLst/>
              </a:rPr>
              <a:t>покидая ППЭ</a:t>
            </a:r>
          </a:p>
          <a:p>
            <a:pPr>
              <a:defRPr/>
            </a:pPr>
            <a:r>
              <a:rPr lang="ru-RU" sz="3600" b="1" dirty="0">
                <a:solidFill>
                  <a:srgbClr val="CE000C"/>
                </a:solidFill>
                <a:effectLst/>
              </a:rPr>
              <a:t>о </a:t>
            </a:r>
            <a:r>
              <a:rPr lang="ru-RU" sz="3600" b="1" dirty="0" smtClean="0">
                <a:solidFill>
                  <a:srgbClr val="CE000C"/>
                </a:solidFill>
                <a:effectLst/>
              </a:rPr>
              <a:t>несогласии </a:t>
            </a:r>
            <a:r>
              <a:rPr lang="ru-RU" sz="3600" b="1" dirty="0">
                <a:solidFill>
                  <a:srgbClr val="CE000C"/>
                </a:solidFill>
                <a:effectLst/>
              </a:rPr>
              <a:t>с выставленными </a:t>
            </a:r>
            <a:r>
              <a:rPr lang="ru-RU" sz="3600" b="1" dirty="0" smtClean="0">
                <a:solidFill>
                  <a:srgbClr val="CE000C"/>
                </a:solidFill>
                <a:effectLst/>
              </a:rPr>
              <a:t>баллами </a:t>
            </a:r>
            <a:r>
              <a:rPr lang="ru-RU" sz="3600" b="1" dirty="0" smtClean="0">
                <a:solidFill>
                  <a:srgbClr val="003399"/>
                </a:solidFill>
                <a:effectLst/>
              </a:rPr>
              <a:t>- подается в образовательное учреждение, в котором обучается, в </a:t>
            </a:r>
            <a:r>
              <a:rPr lang="ru-RU" sz="3600" b="1" dirty="0">
                <a:solidFill>
                  <a:srgbClr val="003399"/>
                </a:solidFill>
                <a:effectLst/>
              </a:rPr>
              <a:t>течение двух рабочих дней со дня объявления результатов ГИА</a:t>
            </a:r>
            <a:r>
              <a:rPr lang="ru-RU" sz="3600" b="1" dirty="0" smtClean="0">
                <a:solidFill>
                  <a:srgbClr val="003399"/>
                </a:solidFill>
                <a:effectLst/>
              </a:rPr>
              <a:t> по предмету</a:t>
            </a:r>
            <a:endParaRPr lang="ru-RU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285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ED732F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ГИА в 9 классе в 2015 году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аттестация – это два обязательных экзамена (русский язык и математика) и два по выбору учащегося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общественно-профессионального контроля (федеральные инспекторы и федеральные общественные наблюдатели)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места для личных вещей участников  за пределами ППЭ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экзаменов в ППЭ по согласованию с территориальными подразделениями МВД России присутствуют сотрудники полиции и сотрудники ЧОП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получить информацию о ЕГЭ?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900" dirty="0" smtClean="0"/>
              <a:t>Сайт лицея № 95:</a:t>
            </a:r>
            <a:r>
              <a:rPr lang="en-US" sz="4300" b="1" dirty="0" smtClean="0">
                <a:hlinkClick r:id="rId2" tooltip="перейти на сайт «Лицей № 95»"/>
              </a:rPr>
              <a:t>www.lyceum95.ru</a:t>
            </a:r>
            <a:endParaRPr lang="ru-RU" sz="4300" b="1" dirty="0" smtClean="0"/>
          </a:p>
          <a:p>
            <a:pPr>
              <a:buFont typeface="Wingdings" pitchFamily="2" charset="2"/>
              <a:buChar char="Ø"/>
            </a:pPr>
            <a:r>
              <a:rPr lang="ru-RU" sz="3900" dirty="0" smtClean="0"/>
              <a:t>Сайт ОО Калининского района:</a:t>
            </a:r>
          </a:p>
          <a:p>
            <a:pPr>
              <a:buNone/>
            </a:pPr>
            <a:r>
              <a:rPr lang="ru-RU" sz="4300" b="1" u="sng" dirty="0" smtClean="0">
                <a:solidFill>
                  <a:srgbClr val="ED732F"/>
                </a:solidFill>
              </a:rPr>
              <a:t> </a:t>
            </a:r>
            <a:r>
              <a:rPr lang="en-US" sz="4300" b="1" u="sng" dirty="0" smtClean="0">
                <a:solidFill>
                  <a:srgbClr val="ED732F"/>
                </a:solidFill>
                <a:hlinkClick r:id="rId3"/>
              </a:rPr>
              <a:t>www.o</a:t>
            </a:r>
            <a:r>
              <a:rPr lang="ru-RU" sz="4300" b="1" u="sng" dirty="0" smtClean="0">
                <a:solidFill>
                  <a:srgbClr val="ED732F"/>
                </a:solidFill>
                <a:hlinkClick r:id="rId3"/>
              </a:rPr>
              <a:t>о-</a:t>
            </a:r>
            <a:r>
              <a:rPr lang="en-US" sz="4300" b="1" u="sng" dirty="0" smtClean="0">
                <a:solidFill>
                  <a:srgbClr val="ED732F"/>
                </a:solidFill>
                <a:hlinkClick r:id="rId3"/>
              </a:rPr>
              <a:t>kalina.ru</a:t>
            </a:r>
            <a:endParaRPr lang="ru-RU" sz="4300" b="1" u="sng" dirty="0" smtClean="0">
              <a:solidFill>
                <a:srgbClr val="ED732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900" dirty="0" smtClean="0"/>
              <a:t> </a:t>
            </a:r>
            <a:r>
              <a:rPr lang="ru-RU" sz="3900" dirty="0" smtClean="0"/>
              <a:t>Единый информационный портал ЕГЭ СПб</a:t>
            </a:r>
          </a:p>
          <a:p>
            <a:pPr>
              <a:buNone/>
            </a:pPr>
            <a:r>
              <a:rPr lang="ru-RU" sz="3900" dirty="0" smtClean="0"/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http://www.ege.spb.ru/</a:t>
            </a:r>
            <a:endParaRPr lang="ru-RU" sz="3900" dirty="0" smtClean="0"/>
          </a:p>
          <a:p>
            <a:pPr>
              <a:buFont typeface="Wingdings" pitchFamily="2" charset="2"/>
              <a:buChar char="Ø"/>
            </a:pPr>
            <a:r>
              <a:rPr lang="ru-RU" sz="3900" dirty="0" smtClean="0"/>
              <a:t>Информационный стенд </a:t>
            </a:r>
          </a:p>
          <a:p>
            <a:pPr>
              <a:buFont typeface="Wingdings" pitchFamily="2" charset="2"/>
              <a:buChar char="Ø"/>
            </a:pPr>
            <a:r>
              <a:rPr lang="ru-RU" sz="3900" dirty="0" smtClean="0"/>
              <a:t>Горячая линия ОО Калининского района</a:t>
            </a:r>
          </a:p>
          <a:p>
            <a:pPr>
              <a:buNone/>
            </a:pPr>
            <a:endParaRPr lang="ru-RU" b="1" u="sng" dirty="0" smtClean="0">
              <a:solidFill>
                <a:srgbClr val="ED732F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о «горячей линии» Калининского района Санкт-Петербурга по вопросам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85926"/>
          <a:ext cx="8572560" cy="468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830085"/>
                <a:gridCol w="1456063"/>
                <a:gridCol w="1853208"/>
                <a:gridCol w="1575816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ФИО специалиста, ответственного за «горячую линию»</a:t>
                      </a:r>
                      <a:endParaRPr lang="ru-RU" sz="4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Должность специалиста, ответственного за «горячую линию» </a:t>
                      </a:r>
                      <a:endParaRPr lang="ru-RU" sz="4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Телефон «горячей линии»</a:t>
                      </a:r>
                      <a:endParaRPr lang="ru-RU" sz="4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Дни недели, в которые работает «горячая линия»</a:t>
                      </a:r>
                      <a:endParaRPr lang="ru-RU" sz="4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Часы работы «горячей линии»</a:t>
                      </a:r>
                      <a:endParaRPr lang="ru-RU" sz="4400" dirty="0"/>
                    </a:p>
                  </a:txBody>
                  <a:tcPr marL="68580" marR="68580" marT="0" marB="0"/>
                </a:tc>
              </a:tr>
              <a:tr h="234420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/>
                        <a:t>Гарченко</a:t>
                      </a:r>
                      <a:r>
                        <a:rPr lang="ru-RU" sz="2400" b="1" dirty="0"/>
                        <a:t> Юлия Викторовна</a:t>
                      </a:r>
                      <a:endParaRPr lang="ru-RU" sz="48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главный специалист сектора организационно-методической работы отдела образования администрации Калининского района Санкт-Петербурга</a:t>
                      </a:r>
                      <a:endParaRPr lang="ru-RU" sz="36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417-47-53</a:t>
                      </a:r>
                      <a:endParaRPr lang="ru-RU" sz="4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среда</a:t>
                      </a:r>
                      <a:endParaRPr lang="ru-RU" sz="4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10.00 – 12.00</a:t>
                      </a:r>
                      <a:endParaRPr lang="ru-RU" sz="4400" b="1" dirty="0"/>
                    </a:p>
                    <a:p>
                      <a:pPr algn="ctr"/>
                      <a:r>
                        <a:rPr lang="ru-RU" sz="2000" b="1" dirty="0"/>
                        <a:t>14.00 – 18.00</a:t>
                      </a:r>
                      <a:endParaRPr lang="ru-RU" sz="44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ЕГЭ\на САЙТ  16.01.14\in_img_2011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143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J:\ЕГЭ\на САЙТ  16.01.14\in_img_20111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17" descr="ФОН-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t="1001"/>
          <a:stretch>
            <a:fillRect/>
          </a:stretch>
        </p:blipFill>
        <p:spPr bwMode="auto">
          <a:xfrm>
            <a:off x="0" y="674688"/>
            <a:ext cx="91440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8785225" cy="8651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Нормативное  обеспечение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43050"/>
            <a:ext cx="8785225" cy="46672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29.12.2013 № 273-ФЗ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pPr>
              <a:lnSpc>
                <a:spcPct val="80000"/>
              </a:lnSpc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№1394 от 25.12.2013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  <a:p>
            <a:pPr>
              <a:lnSpc>
                <a:spcPct val="80000"/>
              </a:lnSpc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26.12.2013 №1400 «Об утверждении Порядка проведения государственной итоговой аттестации по образовательным программам среднего общего образования» (с изменениями от 07.07.2015)</a:t>
            </a:r>
          </a:p>
          <a:p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16.01.2015 № 10 «О внесении изменений в 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alt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25.12.2013 №1394»</a:t>
            </a:r>
          </a:p>
          <a:p>
            <a:pPr>
              <a:buNone/>
            </a:pPr>
            <a:endParaRPr lang="ru-RU" alt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26.01.2016 № 35 «Об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2016 году»</a:t>
            </a:r>
          </a:p>
          <a:p>
            <a:pPr>
              <a:lnSpc>
                <a:spcPct val="80000"/>
              </a:lnSpc>
            </a:pPr>
            <a:endParaRPr lang="ru-RU" alt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70C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118600" cy="1125538"/>
            <a:chOff x="0" y="0"/>
            <a:chExt cx="5744" cy="709"/>
          </a:xfrm>
        </p:grpSpPr>
        <p:pic>
          <p:nvPicPr>
            <p:cNvPr id="228358" name="Picture 12" descr="http://shteltn.ucoz.ru/_nw/1/81465818.jpg"/>
            <p:cNvPicPr>
              <a:picLocks noChangeAspect="1" noChangeArrowheads="1"/>
            </p:cNvPicPr>
            <p:nvPr/>
          </p:nvPicPr>
          <p:blipFill>
            <a:blip r:embed="rId3"/>
            <a:srcRect l="9843" t="12030" r="2112" b="13881"/>
            <a:stretch>
              <a:fillRect/>
            </a:stretch>
          </p:blipFill>
          <p:spPr bwMode="auto">
            <a:xfrm>
              <a:off x="0" y="0"/>
              <a:ext cx="574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359" name="Picture 7" descr="8376805_P00D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" y="145"/>
              <a:ext cx="536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360" name="Picture 8" descr="логотип новый 3 (1)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3" y="186"/>
              <a:ext cx="5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61" name="Text Box 9"/>
            <p:cNvSpPr txBox="1">
              <a:spLocks noChangeArrowheads="1"/>
            </p:cNvSpPr>
            <p:nvPr/>
          </p:nvSpPr>
          <p:spPr bwMode="auto">
            <a:xfrm>
              <a:off x="884" y="266"/>
              <a:ext cx="44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chemeClr val="accent1"/>
                  </a:solidFill>
                </a:rPr>
                <a:t>Правительство Санкт-Петербурга                                                       Комитет по образованию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ГИА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5944"/>
            <a:ext cx="8229600" cy="50902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300" b="1" dirty="0">
                <a:solidFill>
                  <a:srgbClr val="FF0000"/>
                </a:solidFill>
              </a:rPr>
              <a:t>обязательные экзамены </a:t>
            </a:r>
            <a:r>
              <a:rPr lang="ru-RU" sz="3300" dirty="0">
                <a:solidFill>
                  <a:srgbClr val="002060"/>
                </a:solidFill>
              </a:rPr>
              <a:t>по</a:t>
            </a:r>
            <a:r>
              <a:rPr lang="ru-RU" sz="3300" b="1" dirty="0">
                <a:solidFill>
                  <a:srgbClr val="002060"/>
                </a:solidFill>
              </a:rPr>
              <a:t> </a:t>
            </a:r>
            <a:r>
              <a:rPr lang="ru-RU" sz="3300" i="1" dirty="0">
                <a:solidFill>
                  <a:srgbClr val="002060"/>
                </a:solidFill>
              </a:rPr>
              <a:t>русскому языку и математике;</a:t>
            </a:r>
          </a:p>
          <a:p>
            <a:pPr>
              <a:lnSpc>
                <a:spcPct val="90000"/>
              </a:lnSpc>
            </a:pPr>
            <a:r>
              <a:rPr lang="ru-RU" sz="3300" b="1" dirty="0">
                <a:solidFill>
                  <a:srgbClr val="FF0000"/>
                </a:solidFill>
              </a:rPr>
              <a:t>экзамены по выбору по двум учебным предметам </a:t>
            </a:r>
            <a:r>
              <a:rPr lang="ru-RU" sz="3300" b="1" dirty="0">
                <a:solidFill>
                  <a:srgbClr val="002060"/>
                </a:solidFill>
              </a:rPr>
              <a:t>(</a:t>
            </a:r>
            <a:r>
              <a:rPr lang="ru-RU" sz="3300" i="1" dirty="0">
                <a:solidFill>
                  <a:srgbClr val="002060"/>
                </a:solidFill>
              </a:rPr>
              <a:t>физика, химия, биология, литература, география, история, обществознание, иностранные языки (</a:t>
            </a:r>
            <a:r>
              <a:rPr lang="ru-RU" sz="3300" i="1" dirty="0" smtClean="0">
                <a:solidFill>
                  <a:srgbClr val="002060"/>
                </a:solidFill>
              </a:rPr>
              <a:t>английский ), </a:t>
            </a:r>
            <a:r>
              <a:rPr lang="ru-RU" sz="3300" i="1" dirty="0">
                <a:solidFill>
                  <a:srgbClr val="002060"/>
                </a:solidFill>
              </a:rPr>
              <a:t>информатика и информационно-коммуникационные технологии (ИКТ</a:t>
            </a:r>
            <a:r>
              <a:rPr lang="ru-RU" sz="3300" i="1" dirty="0" smtClean="0">
                <a:solidFill>
                  <a:srgbClr val="002060"/>
                </a:solidFill>
              </a:rPr>
              <a:t>)).</a:t>
            </a: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89375" cy="10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97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17" descr="ФОН-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t="1001"/>
          <a:stretch>
            <a:fillRect/>
          </a:stretch>
        </p:blipFill>
        <p:spPr bwMode="auto">
          <a:xfrm>
            <a:off x="-428660" y="674688"/>
            <a:ext cx="91440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981075"/>
            <a:ext cx="8785225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Формы   ГИА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26988"/>
            <a:ext cx="9118600" cy="1125538"/>
            <a:chOff x="0" y="0"/>
            <a:chExt cx="5744" cy="709"/>
          </a:xfrm>
        </p:grpSpPr>
        <p:pic>
          <p:nvPicPr>
            <p:cNvPr id="231429" name="Picture 12" descr="http://shteltn.ucoz.ru/_nw/1/81465818.jpg"/>
            <p:cNvPicPr>
              <a:picLocks noChangeAspect="1" noChangeArrowheads="1"/>
            </p:cNvPicPr>
            <p:nvPr/>
          </p:nvPicPr>
          <p:blipFill>
            <a:blip r:embed="rId3"/>
            <a:srcRect l="9843" t="12030" r="2112" b="13881"/>
            <a:stretch>
              <a:fillRect/>
            </a:stretch>
          </p:blipFill>
          <p:spPr bwMode="auto">
            <a:xfrm>
              <a:off x="0" y="0"/>
              <a:ext cx="574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430" name="Picture 7" descr="8376805_P00D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" y="145"/>
              <a:ext cx="536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431" name="Picture 8" descr="логотип новый 3 (1)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3" y="186"/>
              <a:ext cx="52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1432" name="Text Box 9"/>
            <p:cNvSpPr txBox="1">
              <a:spLocks noChangeArrowheads="1"/>
            </p:cNvSpPr>
            <p:nvPr/>
          </p:nvSpPr>
          <p:spPr bwMode="auto">
            <a:xfrm>
              <a:off x="884" y="266"/>
              <a:ext cx="44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chemeClr val="accent1"/>
                  </a:solidFill>
                </a:rPr>
                <a:t>Правительство Санкт-Петербурга                                                       Комитет по образованию</a:t>
              </a:r>
            </a:p>
          </p:txBody>
        </p:sp>
      </p:grp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900113" y="2636838"/>
            <a:ext cx="1800225" cy="576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ОГЭ</a:t>
            </a:r>
            <a:endParaRPr lang="ru-RU" sz="2400" b="1" dirty="0"/>
          </a:p>
        </p:txBody>
      </p:sp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6227763" y="2708275"/>
            <a:ext cx="1800225" cy="503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ГВЭ</a:t>
            </a:r>
          </a:p>
        </p:txBody>
      </p:sp>
      <p:sp>
        <p:nvSpPr>
          <p:cNvPr id="231435" name="Rectangle 11"/>
          <p:cNvSpPr>
            <a:spLocks noChangeArrowheads="1"/>
          </p:cNvSpPr>
          <p:nvPr/>
        </p:nvSpPr>
        <p:spPr bwMode="auto">
          <a:xfrm>
            <a:off x="3059113" y="1557338"/>
            <a:ext cx="3168650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Государственная </a:t>
            </a:r>
          </a:p>
          <a:p>
            <a:pPr algn="ctr"/>
            <a:r>
              <a:rPr lang="ru-RU" b="1" dirty="0"/>
              <a:t>итоговая аттестация</a:t>
            </a:r>
          </a:p>
        </p:txBody>
      </p:sp>
      <p:sp>
        <p:nvSpPr>
          <p:cNvPr id="231436" name="Line 12"/>
          <p:cNvSpPr>
            <a:spLocks noChangeShapeType="1"/>
          </p:cNvSpPr>
          <p:nvPr/>
        </p:nvSpPr>
        <p:spPr bwMode="auto">
          <a:xfrm flipH="1">
            <a:off x="2411413" y="2205038"/>
            <a:ext cx="13668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1437" name="Line 13"/>
          <p:cNvSpPr>
            <a:spLocks noChangeShapeType="1"/>
          </p:cNvSpPr>
          <p:nvPr/>
        </p:nvSpPr>
        <p:spPr bwMode="auto">
          <a:xfrm>
            <a:off x="5148263" y="2205038"/>
            <a:ext cx="12969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468313" y="3429000"/>
            <a:ext cx="3743325" cy="1225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Контрольные измерительные </a:t>
            </a:r>
          </a:p>
          <a:p>
            <a:pPr algn="ctr"/>
            <a:r>
              <a:rPr lang="ru-RU" b="1" dirty="0"/>
              <a:t>материалы (КИМ) -</a:t>
            </a:r>
          </a:p>
          <a:p>
            <a:pPr algn="ctr"/>
            <a:r>
              <a:rPr lang="ru-RU" b="1" dirty="0"/>
              <a:t>комплексы заданий </a:t>
            </a:r>
          </a:p>
          <a:p>
            <a:pPr algn="ctr"/>
            <a:r>
              <a:rPr lang="ru-RU" b="1" dirty="0"/>
              <a:t>стандартизированной формы</a:t>
            </a:r>
          </a:p>
          <a:p>
            <a:pPr algn="ctr"/>
            <a:endParaRPr lang="ru-RU" sz="2000" b="1" dirty="0"/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5000628" y="3429000"/>
            <a:ext cx="3600450" cy="1081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Письменные и устные экзамены </a:t>
            </a:r>
          </a:p>
          <a:p>
            <a:pPr algn="ctr"/>
            <a:r>
              <a:rPr lang="ru-RU" sz="2000" b="1" dirty="0"/>
              <a:t>с использованием текстов, тем, </a:t>
            </a:r>
          </a:p>
          <a:p>
            <a:pPr algn="ctr"/>
            <a:r>
              <a:rPr lang="ru-RU" sz="2000" b="1" dirty="0"/>
              <a:t>заданий, билетов</a:t>
            </a:r>
          </a:p>
          <a:p>
            <a:pPr algn="ctr"/>
            <a:endParaRPr lang="ru-RU" sz="1600" b="1" dirty="0"/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>
            <a:off x="1692275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>
            <a:off x="1619250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1442" name="Line 18"/>
          <p:cNvSpPr>
            <a:spLocks noChangeShapeType="1"/>
          </p:cNvSpPr>
          <p:nvPr/>
        </p:nvSpPr>
        <p:spPr bwMode="auto">
          <a:xfrm>
            <a:off x="7164388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468313" y="4786322"/>
            <a:ext cx="3671887" cy="18827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r>
              <a:rPr lang="ru-RU" b="1" dirty="0"/>
              <a:t>- для обучающихся </a:t>
            </a:r>
          </a:p>
          <a:p>
            <a:r>
              <a:rPr lang="ru-RU" b="1" dirty="0"/>
              <a:t>образовательных организаций; </a:t>
            </a:r>
          </a:p>
          <a:p>
            <a:r>
              <a:rPr lang="ru-RU" b="1" dirty="0"/>
              <a:t>- для лиц, освоивших ОП </a:t>
            </a:r>
          </a:p>
          <a:p>
            <a:r>
              <a:rPr lang="ru-RU" b="1" dirty="0"/>
              <a:t>ООО в форме семейного  </a:t>
            </a:r>
          </a:p>
          <a:p>
            <a:r>
              <a:rPr lang="ru-RU" b="1" dirty="0"/>
              <a:t>образования (самообразования)</a:t>
            </a:r>
          </a:p>
          <a:p>
            <a:r>
              <a:rPr lang="ru-RU" b="1" dirty="0"/>
              <a:t> и допущенных </a:t>
            </a:r>
          </a:p>
          <a:p>
            <a:r>
              <a:rPr lang="ru-RU" b="1" dirty="0"/>
              <a:t>в текущем году к ГИА</a:t>
            </a:r>
            <a:endParaRPr lang="ru-RU" sz="1600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4859338" y="4797425"/>
            <a:ext cx="4033837" cy="1773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- для обучающихся</a:t>
            </a:r>
            <a:br>
              <a:rPr lang="ru-RU" b="1" dirty="0"/>
            </a:br>
            <a:r>
              <a:rPr lang="ru-RU" b="1" dirty="0"/>
              <a:t>специальных учебно-воспитательных </a:t>
            </a:r>
          </a:p>
          <a:p>
            <a:r>
              <a:rPr lang="ru-RU" b="1" dirty="0"/>
              <a:t>учреждений закрытого типа;</a:t>
            </a:r>
          </a:p>
          <a:p>
            <a:r>
              <a:rPr lang="ru-RU" b="1" dirty="0"/>
              <a:t>- обучающихся образовательных</a:t>
            </a:r>
            <a:br>
              <a:rPr lang="ru-RU" b="1" dirty="0"/>
            </a:br>
            <a:r>
              <a:rPr lang="ru-RU" b="1" dirty="0"/>
              <a:t>организаций за пределами РФ;</a:t>
            </a:r>
          </a:p>
          <a:p>
            <a:r>
              <a:rPr lang="ru-RU" b="1" dirty="0"/>
              <a:t>- обучающихся с ОВЗ, инвалидов</a:t>
            </a:r>
          </a:p>
        </p:txBody>
      </p:sp>
      <p:sp>
        <p:nvSpPr>
          <p:cNvPr id="231445" name="Line 21"/>
          <p:cNvSpPr>
            <a:spLocks noChangeShapeType="1"/>
          </p:cNvSpPr>
          <p:nvPr/>
        </p:nvSpPr>
        <p:spPr bwMode="auto">
          <a:xfrm>
            <a:off x="1619250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1446" name="Line 22"/>
          <p:cNvSpPr>
            <a:spLocks noChangeShapeType="1"/>
          </p:cNvSpPr>
          <p:nvPr/>
        </p:nvSpPr>
        <p:spPr bwMode="auto">
          <a:xfrm>
            <a:off x="7235825" y="45085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государственной итоговой аттестации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Ст.59 Закона РФ «Об образовании»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«… к государственной итоговой аттестации допускаются учащиеся,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в полном объеме выполнившие учебный план ОУ»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214422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-Досрочный </a:t>
            </a:r>
            <a:r>
              <a:rPr lang="ru-RU" sz="4000" b="1" dirty="0">
                <a:solidFill>
                  <a:srgbClr val="002060"/>
                </a:solidFill>
              </a:rPr>
              <a:t>этап </a:t>
            </a:r>
            <a:r>
              <a:rPr lang="ru-RU" sz="4000" b="1" dirty="0" smtClean="0">
                <a:solidFill>
                  <a:srgbClr val="002060"/>
                </a:solidFill>
              </a:rPr>
              <a:t>ОГЭ – </a:t>
            </a:r>
            <a:r>
              <a:rPr lang="ru-RU" sz="4000" b="1" dirty="0" smtClean="0">
                <a:solidFill>
                  <a:srgbClr val="FF0000"/>
                </a:solidFill>
              </a:rPr>
              <a:t>с 20 апреля           по 6 мая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</a:t>
            </a:r>
            <a:r>
              <a:rPr lang="ru-RU" sz="4000" b="1" dirty="0" smtClean="0">
                <a:solidFill>
                  <a:srgbClr val="002060"/>
                </a:solidFill>
              </a:rPr>
              <a:t>Основной </a:t>
            </a:r>
            <a:r>
              <a:rPr lang="ru-RU" sz="4000" b="1" dirty="0">
                <a:solidFill>
                  <a:srgbClr val="002060"/>
                </a:solidFill>
              </a:rPr>
              <a:t>этап </a:t>
            </a:r>
            <a:r>
              <a:rPr lang="ru-RU" sz="4000" b="1" dirty="0" smtClean="0">
                <a:solidFill>
                  <a:srgbClr val="002060"/>
                </a:solidFill>
              </a:rPr>
              <a:t>ОГЭ – </a:t>
            </a:r>
            <a:r>
              <a:rPr lang="ru-RU" sz="4000" b="1" dirty="0" smtClean="0">
                <a:solidFill>
                  <a:srgbClr val="FF0000"/>
                </a:solidFill>
              </a:rPr>
              <a:t>с 26 мая по 21 июня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-Дополнительный этап ОГЭ – </a:t>
            </a:r>
            <a:r>
              <a:rPr lang="ru-RU" sz="4000" b="1" dirty="0" smtClean="0">
                <a:solidFill>
                  <a:srgbClr val="FF0000"/>
                </a:solidFill>
              </a:rPr>
              <a:t>с 1  июля по 13  июля,  сентябрь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47149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Расписание ГИА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https://im-tub-ap-ru.yandex.net/pic/9611c4599f0803555e7138d67bb717ca/www.lyceumprestige.ru/media/k2/items/cache/957f68251a4c401eb034febbf0fc418f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89375" cy="10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9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проведения  ГИА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7151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период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мая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обществознание, химия, информатика и ИКТ, литература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мая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иностранные языки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мая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июня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июня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иностранные языки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июня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география, история, биология, физика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июня (ср)-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обществознание, химия, информатика и ИКТ,  литература, география, история, биология,  физика, иностранные языки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июня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русский язык, математика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июня (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 всем предметам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экзаменов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язык,   математика, литература-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3ч 55 минут (235 минут)</a:t>
            </a: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Физика, обществознание, история, биология-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часа (180минут)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Химия, география, иностранные языки (письменная часть)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 часа (120 минут)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Информатика и ИКТ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 часа 30 минут (150 минут) 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Иностранные языки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раздел «Говорение»- 15 минут.</a:t>
            </a:r>
          </a:p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 экзамена в 10-00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 в лицее в 8-30-9-00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дополнительных устройств, которыми разрешается пользоваться во время экзаменов по каждому предмету ОГЭ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572560" cy="506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6572296"/>
              </a:tblGrid>
              <a:tr h="612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Дополнительные предметы, которыми разрешается пользоваться во время экзаменов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орфографические словари.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линейка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непрограммируемый калькулятор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непрограммируемый калькулятор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линейка, карандаш и непрограммируемый калькулятор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непрограммируемый калькулятор, линейка и географический атлас для 7, 8 и 9 классов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полные тексты художественных произведений и сборники лирики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1110</TotalTime>
  <Words>652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                                                                                                                                                           Государственное бюджетное общеобразовательное учреждение лицей № 95                Калининского района Санкт-Петербурга</vt:lpstr>
      <vt:lpstr>Нормативное  обеспечение</vt:lpstr>
      <vt:lpstr>ГИА – 9 </vt:lpstr>
      <vt:lpstr>Формы   ГИА</vt:lpstr>
      <vt:lpstr>Допуск  к государственной итоговой аттестации</vt:lpstr>
      <vt:lpstr>Слайд 6</vt:lpstr>
      <vt:lpstr>Сроки проведения  ГИА  </vt:lpstr>
      <vt:lpstr>Продолжительность экзаменов</vt:lpstr>
      <vt:lpstr>Перечень дополнительных устройств, которыми разрешается пользоваться во время экзаменов по каждому предмету ОГЭ</vt:lpstr>
      <vt:lpstr>Слайд 10</vt:lpstr>
      <vt:lpstr>Результаты экзаменов</vt:lpstr>
      <vt:lpstr>Апелляция</vt:lpstr>
      <vt:lpstr>Особенности проведения ГИА в 9 классе в 2015 году </vt:lpstr>
      <vt:lpstr>Где получить информацию о ЕГЭ?</vt:lpstr>
      <vt:lpstr>Сведения о «горячей линии» Калининского района Санкт-Петербурга по вопросам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 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лицей № 95</dc:title>
  <dc:creator>User</dc:creator>
  <cp:lastModifiedBy>zauch</cp:lastModifiedBy>
  <cp:revision>121</cp:revision>
  <dcterms:created xsi:type="dcterms:W3CDTF">2013-11-07T16:37:59Z</dcterms:created>
  <dcterms:modified xsi:type="dcterms:W3CDTF">2016-04-07T09:38:33Z</dcterms:modified>
</cp:coreProperties>
</file>